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12192000"/>
  <p:embeddedFontLst>
    <p:embeddedFont>
      <p:font typeface="MiSans" panose="020B0604020202020204" charset="-122"/>
      <p:regular r:id="rId8"/>
    </p:embeddedFont>
    <p:embeddedFont>
      <p:font typeface="Liter" panose="020B0604020202020204" charset="0"/>
      <p:regular r:id="rId9"/>
    </p:embeddedFont>
    <p:embeddedFont>
      <p:font typeface="Quattrocento Sans" panose="020B0502050000020003" pitchFamily="34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95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7226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60a6d54597b5224fc8783cfc135c416523ade08b.jpg"/>
          <p:cNvPicPr>
            <a:picLocks noChangeAspect="1"/>
          </p:cNvPicPr>
          <p:nvPr/>
        </p:nvPicPr>
        <p:blipFill>
          <a:blip r:embed="rId3">
            <a:alphaModFix amt="40000"/>
          </a:blip>
          <a:srcRect l="202" r="202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1905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4DB6AC">
                  <a:alpha val="2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81000" y="476250"/>
            <a:ext cx="609600" cy="38100"/>
          </a:xfrm>
          <a:custGeom>
            <a:avLst/>
            <a:gdLst/>
            <a:ahLst/>
            <a:cxnLst/>
            <a:rect l="l" t="t" r="r" b="b"/>
            <a:pathLst>
              <a:path w="609600" h="38100">
                <a:moveTo>
                  <a:pt x="0" y="0"/>
                </a:moveTo>
                <a:lnTo>
                  <a:pt x="609600" y="0"/>
                </a:lnTo>
                <a:lnTo>
                  <a:pt x="6096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104900" y="381000"/>
            <a:ext cx="3057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CS1138 Machine Learning Project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514475"/>
            <a:ext cx="88773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Predictive Cyber Attack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Detection Using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Machine Learning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314825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381000" y="4600575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0E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Comparative Analysis of CIC-IDS2017 and UNSW-NB15 Datasets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0E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 Time-Series Based Intrusion Detection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9575" y="62865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19050" y="71438"/>
                </a:moveTo>
                <a:lnTo>
                  <a:pt x="19050" y="80962"/>
                </a:lnTo>
                <a:cubicBezTo>
                  <a:pt x="19050" y="83582"/>
                  <a:pt x="21193" y="85725"/>
                  <a:pt x="23813" y="85725"/>
                </a:cubicBezTo>
                <a:lnTo>
                  <a:pt x="33338" y="85725"/>
                </a:lnTo>
                <a:cubicBezTo>
                  <a:pt x="35957" y="85725"/>
                  <a:pt x="38100" y="83582"/>
                  <a:pt x="38100" y="80962"/>
                </a:cubicBezTo>
                <a:lnTo>
                  <a:pt x="38100" y="71438"/>
                </a:lnTo>
                <a:cubicBezTo>
                  <a:pt x="38100" y="68818"/>
                  <a:pt x="35957" y="66675"/>
                  <a:pt x="33338" y="66675"/>
                </a:cubicBezTo>
                <a:lnTo>
                  <a:pt x="23813" y="66675"/>
                </a:lnTo>
                <a:cubicBezTo>
                  <a:pt x="21193" y="66675"/>
                  <a:pt x="19050" y="68818"/>
                  <a:pt x="19050" y="71438"/>
                </a:cubicBezTo>
                <a:close/>
                <a:moveTo>
                  <a:pt x="57150" y="71438"/>
                </a:moveTo>
                <a:lnTo>
                  <a:pt x="57150" y="80962"/>
                </a:lnTo>
                <a:cubicBezTo>
                  <a:pt x="57150" y="83582"/>
                  <a:pt x="59293" y="85725"/>
                  <a:pt x="61912" y="85725"/>
                </a:cubicBezTo>
                <a:lnTo>
                  <a:pt x="71438" y="85725"/>
                </a:lnTo>
                <a:cubicBezTo>
                  <a:pt x="74057" y="85725"/>
                  <a:pt x="76200" y="83582"/>
                  <a:pt x="76200" y="80962"/>
                </a:cubicBezTo>
                <a:lnTo>
                  <a:pt x="76200" y="71438"/>
                </a:lnTo>
                <a:cubicBezTo>
                  <a:pt x="76200" y="68818"/>
                  <a:pt x="74057" y="66675"/>
                  <a:pt x="71438" y="66675"/>
                </a:cubicBezTo>
                <a:lnTo>
                  <a:pt x="61912" y="66675"/>
                </a:lnTo>
                <a:cubicBezTo>
                  <a:pt x="59293" y="66675"/>
                  <a:pt x="57150" y="68818"/>
                  <a:pt x="57150" y="71438"/>
                </a:cubicBezTo>
                <a:close/>
                <a:moveTo>
                  <a:pt x="100013" y="66675"/>
                </a:moveTo>
                <a:cubicBezTo>
                  <a:pt x="97393" y="66675"/>
                  <a:pt x="95250" y="68818"/>
                  <a:pt x="95250" y="71438"/>
                </a:cubicBezTo>
                <a:lnTo>
                  <a:pt x="95250" y="80962"/>
                </a:lnTo>
                <a:cubicBezTo>
                  <a:pt x="95250" y="83582"/>
                  <a:pt x="97393" y="85725"/>
                  <a:pt x="100013" y="85725"/>
                </a:cubicBezTo>
                <a:lnTo>
                  <a:pt x="109537" y="85725"/>
                </a:lnTo>
                <a:cubicBezTo>
                  <a:pt x="112157" y="85725"/>
                  <a:pt x="114300" y="83582"/>
                  <a:pt x="114300" y="80962"/>
                </a:cubicBezTo>
                <a:lnTo>
                  <a:pt x="114300" y="71438"/>
                </a:lnTo>
                <a:cubicBezTo>
                  <a:pt x="114300" y="68818"/>
                  <a:pt x="112157" y="66675"/>
                  <a:pt x="109537" y="66675"/>
                </a:cubicBezTo>
                <a:lnTo>
                  <a:pt x="100013" y="66675"/>
                </a:lnTo>
                <a:close/>
                <a:moveTo>
                  <a:pt x="19050" y="109537"/>
                </a:move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33338" y="123825"/>
                </a:lnTo>
                <a:cubicBezTo>
                  <a:pt x="35957" y="123825"/>
                  <a:pt x="38100" y="121682"/>
                  <a:pt x="38100" y="119062"/>
                </a:cubicBezTo>
                <a:lnTo>
                  <a:pt x="38100" y="109537"/>
                </a:lnTo>
                <a:cubicBezTo>
                  <a:pt x="38100" y="106918"/>
                  <a:pt x="35957" y="104775"/>
                  <a:pt x="33338" y="104775"/>
                </a:cubicBezTo>
                <a:lnTo>
                  <a:pt x="23813" y="104775"/>
                </a:lnTo>
                <a:cubicBezTo>
                  <a:pt x="21193" y="104775"/>
                  <a:pt x="19050" y="106918"/>
                  <a:pt x="19050" y="109537"/>
                </a:cubicBezTo>
                <a:close/>
                <a:moveTo>
                  <a:pt x="61912" y="104775"/>
                </a:moveTo>
                <a:cubicBezTo>
                  <a:pt x="59293" y="104775"/>
                  <a:pt x="57150" y="106918"/>
                  <a:pt x="57150" y="109537"/>
                </a:cubicBezTo>
                <a:lnTo>
                  <a:pt x="57150" y="119062"/>
                </a:lnTo>
                <a:cubicBezTo>
                  <a:pt x="57150" y="121682"/>
                  <a:pt x="59293" y="123825"/>
                  <a:pt x="61912" y="123825"/>
                </a:cubicBezTo>
                <a:lnTo>
                  <a:pt x="71438" y="123825"/>
                </a:lnTo>
                <a:cubicBezTo>
                  <a:pt x="74057" y="123825"/>
                  <a:pt x="76200" y="121682"/>
                  <a:pt x="76200" y="119062"/>
                </a:cubicBezTo>
                <a:lnTo>
                  <a:pt x="76200" y="109537"/>
                </a:lnTo>
                <a:cubicBezTo>
                  <a:pt x="76200" y="106918"/>
                  <a:pt x="74057" y="104775"/>
                  <a:pt x="71438" y="104775"/>
                </a:cubicBezTo>
                <a:lnTo>
                  <a:pt x="61912" y="104775"/>
                </a:lnTo>
                <a:close/>
                <a:moveTo>
                  <a:pt x="95250" y="109537"/>
                </a:moveTo>
                <a:lnTo>
                  <a:pt x="95250" y="119062"/>
                </a:lnTo>
                <a:cubicBezTo>
                  <a:pt x="95250" y="121682"/>
                  <a:pt x="97393" y="123825"/>
                  <a:pt x="100013" y="123825"/>
                </a:cubicBezTo>
                <a:lnTo>
                  <a:pt x="109537" y="123825"/>
                </a:lnTo>
                <a:cubicBezTo>
                  <a:pt x="112157" y="123825"/>
                  <a:pt x="114300" y="121682"/>
                  <a:pt x="114300" y="119062"/>
                </a:cubicBezTo>
                <a:lnTo>
                  <a:pt x="114300" y="109537"/>
                </a:lnTo>
                <a:cubicBezTo>
                  <a:pt x="114300" y="106918"/>
                  <a:pt x="112157" y="104775"/>
                  <a:pt x="109537" y="104775"/>
                </a:cubicBezTo>
                <a:lnTo>
                  <a:pt x="100013" y="104775"/>
                </a:lnTo>
                <a:cubicBezTo>
                  <a:pt x="97393" y="104775"/>
                  <a:pt x="95250" y="106918"/>
                  <a:pt x="95250" y="109537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47700" y="6248400"/>
            <a:ext cx="1038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February 2025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855143" y="6286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2102793" y="6248400"/>
            <a:ext cx="179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Cybersecurity ML Pipeline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462046" y="6286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80933" y="6013"/>
                </a:moveTo>
                <a:cubicBezTo>
                  <a:pt x="78016" y="4346"/>
                  <a:pt x="74414" y="4346"/>
                  <a:pt x="71467" y="6013"/>
                </a:cubicBezTo>
                <a:lnTo>
                  <a:pt x="4792" y="44113"/>
                </a:lnTo>
                <a:cubicBezTo>
                  <a:pt x="1042" y="46256"/>
                  <a:pt x="-804" y="50661"/>
                  <a:pt x="298" y="54828"/>
                </a:cubicBezTo>
                <a:cubicBezTo>
                  <a:pt x="1399" y="58995"/>
                  <a:pt x="5209" y="61912"/>
                  <a:pt x="9525" y="61912"/>
                </a:cubicBezTo>
                <a:lnTo>
                  <a:pt x="19050" y="61912"/>
                </a:lnTo>
                <a:lnTo>
                  <a:pt x="19050" y="123825"/>
                </a:lnTo>
                <a:lnTo>
                  <a:pt x="19050" y="123825"/>
                </a:lnTo>
                <a:lnTo>
                  <a:pt x="3810" y="135255"/>
                </a:lnTo>
                <a:cubicBezTo>
                  <a:pt x="1399" y="137041"/>
                  <a:pt x="0" y="139869"/>
                  <a:pt x="0" y="142875"/>
                </a:cubicBezTo>
                <a:cubicBezTo>
                  <a:pt x="0" y="148144"/>
                  <a:pt x="4256" y="152400"/>
                  <a:pt x="9525" y="152400"/>
                </a:cubicBezTo>
                <a:lnTo>
                  <a:pt x="142875" y="152400"/>
                </a:lnTo>
                <a:cubicBezTo>
                  <a:pt x="148144" y="152400"/>
                  <a:pt x="152400" y="148144"/>
                  <a:pt x="152400" y="142875"/>
                </a:cubicBezTo>
                <a:cubicBezTo>
                  <a:pt x="152400" y="139869"/>
                  <a:pt x="151001" y="137041"/>
                  <a:pt x="148590" y="135255"/>
                </a:cubicBezTo>
                <a:lnTo>
                  <a:pt x="133350" y="123825"/>
                </a:lnTo>
                <a:lnTo>
                  <a:pt x="133350" y="61912"/>
                </a:lnTo>
                <a:lnTo>
                  <a:pt x="142875" y="61912"/>
                </a:lnTo>
                <a:cubicBezTo>
                  <a:pt x="147191" y="61912"/>
                  <a:pt x="150971" y="58995"/>
                  <a:pt x="152073" y="54828"/>
                </a:cubicBezTo>
                <a:cubicBezTo>
                  <a:pt x="153174" y="50661"/>
                  <a:pt x="151328" y="46256"/>
                  <a:pt x="147578" y="44113"/>
                </a:cubicBezTo>
                <a:lnTo>
                  <a:pt x="80903" y="6013"/>
                </a:lnTo>
                <a:close/>
                <a:moveTo>
                  <a:pt x="119062" y="61912"/>
                </a:moveTo>
                <a:lnTo>
                  <a:pt x="119062" y="123825"/>
                </a:lnTo>
                <a:lnTo>
                  <a:pt x="100013" y="123825"/>
                </a:lnTo>
                <a:lnTo>
                  <a:pt x="100013" y="61912"/>
                </a:lnTo>
                <a:lnTo>
                  <a:pt x="119062" y="61912"/>
                </a:lnTo>
                <a:close/>
                <a:moveTo>
                  <a:pt x="85725" y="61912"/>
                </a:moveTo>
                <a:lnTo>
                  <a:pt x="85725" y="123825"/>
                </a:lnTo>
                <a:lnTo>
                  <a:pt x="66675" y="123825"/>
                </a:lnTo>
                <a:lnTo>
                  <a:pt x="66675" y="61912"/>
                </a:lnTo>
                <a:lnTo>
                  <a:pt x="85725" y="61912"/>
                </a:lnTo>
                <a:close/>
                <a:moveTo>
                  <a:pt x="52388" y="61912"/>
                </a:moveTo>
                <a:lnTo>
                  <a:pt x="52388" y="123825"/>
                </a:lnTo>
                <a:lnTo>
                  <a:pt x="33338" y="123825"/>
                </a:lnTo>
                <a:lnTo>
                  <a:pt x="33338" y="61912"/>
                </a:lnTo>
                <a:lnTo>
                  <a:pt x="52388" y="61912"/>
                </a:lnTo>
                <a:close/>
                <a:moveTo>
                  <a:pt x="76200" y="28575"/>
                </a:moveTo>
                <a:cubicBezTo>
                  <a:pt x="81457" y="28575"/>
                  <a:pt x="85725" y="32843"/>
                  <a:pt x="85725" y="38100"/>
                </a:cubicBezTo>
                <a:cubicBezTo>
                  <a:pt x="85725" y="43357"/>
                  <a:pt x="81457" y="47625"/>
                  <a:pt x="76200" y="47625"/>
                </a:cubicBezTo>
                <a:cubicBezTo>
                  <a:pt x="70943" y="47625"/>
                  <a:pt x="66675" y="43357"/>
                  <a:pt x="66675" y="38100"/>
                </a:cubicBezTo>
                <a:cubicBezTo>
                  <a:pt x="66675" y="32843"/>
                  <a:pt x="70943" y="28575"/>
                  <a:pt x="76200" y="28575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709696" y="6248400"/>
            <a:ext cx="2181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End-to-End ML Implementation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952500" y="381000"/>
            <a:ext cx="1419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Literature Review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7239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Research Paper Foundation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262063"/>
            <a:ext cx="5629275" cy="2524125"/>
          </a:xfrm>
          <a:custGeom>
            <a:avLst/>
            <a:gdLst/>
            <a:ahLst/>
            <a:cxnLst/>
            <a:rect l="l" t="t" r="r" b="b"/>
            <a:pathLst>
              <a:path w="5629275" h="2524125">
                <a:moveTo>
                  <a:pt x="76203" y="0"/>
                </a:moveTo>
                <a:lnTo>
                  <a:pt x="5553072" y="0"/>
                </a:lnTo>
                <a:cubicBezTo>
                  <a:pt x="5595158" y="0"/>
                  <a:pt x="5629275" y="34117"/>
                  <a:pt x="5629275" y="76203"/>
                </a:cubicBezTo>
                <a:lnTo>
                  <a:pt x="5629275" y="2447922"/>
                </a:lnTo>
                <a:cubicBezTo>
                  <a:pt x="5629275" y="2490008"/>
                  <a:pt x="5595158" y="2524125"/>
                  <a:pt x="5553072" y="2524125"/>
                </a:cubicBezTo>
                <a:lnTo>
                  <a:pt x="76203" y="2524125"/>
                </a:lnTo>
                <a:cubicBezTo>
                  <a:pt x="34117" y="2524125"/>
                  <a:pt x="0" y="2490008"/>
                  <a:pt x="0" y="2447922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42925" y="14192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88181" y="15525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114425" y="1419225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CIC-IDS2017 Dataset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14425" y="1724025"/>
            <a:ext cx="1847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Sharafaldin et al., ICISSP 2018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61975" y="20764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85813" y="2028825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2.8M+</a:t>
            </a: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network flows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61975" y="23812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85813" y="2333625"/>
            <a:ext cx="1704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80+</a:t>
            </a: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flow-based features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61975" y="26860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85813" y="2638425"/>
            <a:ext cx="3333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14</a:t>
            </a: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attack types (DoS, DDoS, Botnet, Web Attacks)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1975" y="29908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85813" y="2943225"/>
            <a:ext cx="2076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Realistic network environment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42925" y="3319463"/>
            <a:ext cx="5314950" cy="9525"/>
          </a:xfrm>
          <a:custGeom>
            <a:avLst/>
            <a:gdLst/>
            <a:ahLst/>
            <a:cxnLst/>
            <a:rect l="l" t="t" r="r" b="b"/>
            <a:pathLst>
              <a:path w="5314950" h="9525">
                <a:moveTo>
                  <a:pt x="0" y="0"/>
                </a:moveTo>
                <a:lnTo>
                  <a:pt x="5314950" y="0"/>
                </a:lnTo>
                <a:lnTo>
                  <a:pt x="531495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42925" y="3438525"/>
            <a:ext cx="538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Gold standard for IDS research - 5,000+ citations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76963" y="1262063"/>
            <a:ext cx="5629275" cy="2524125"/>
          </a:xfrm>
          <a:custGeom>
            <a:avLst/>
            <a:gdLst/>
            <a:ahLst/>
            <a:cxnLst/>
            <a:rect l="l" t="t" r="r" b="b"/>
            <a:pathLst>
              <a:path w="5629275" h="2524125">
                <a:moveTo>
                  <a:pt x="76203" y="0"/>
                </a:moveTo>
                <a:lnTo>
                  <a:pt x="5553072" y="0"/>
                </a:lnTo>
                <a:cubicBezTo>
                  <a:pt x="5595158" y="0"/>
                  <a:pt x="5629275" y="34117"/>
                  <a:pt x="5629275" y="76203"/>
                </a:cubicBezTo>
                <a:lnTo>
                  <a:pt x="5629275" y="2447922"/>
                </a:lnTo>
                <a:cubicBezTo>
                  <a:pt x="5629275" y="2490008"/>
                  <a:pt x="5595158" y="2524125"/>
                  <a:pt x="5553072" y="2524125"/>
                </a:cubicBezTo>
                <a:lnTo>
                  <a:pt x="76203" y="2524125"/>
                </a:lnTo>
                <a:cubicBezTo>
                  <a:pt x="34117" y="2524125"/>
                  <a:pt x="0" y="2490008"/>
                  <a:pt x="0" y="2447922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6334125" y="14192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2A9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455569" y="155257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92273" y="32742"/>
                </a:moveTo>
                <a:lnTo>
                  <a:pt x="122039" y="32742"/>
                </a:lnTo>
                <a:lnTo>
                  <a:pt x="122039" y="50602"/>
                </a:lnTo>
                <a:lnTo>
                  <a:pt x="92273" y="50602"/>
                </a:lnTo>
                <a:lnTo>
                  <a:pt x="92273" y="32742"/>
                </a:lnTo>
                <a:close/>
                <a:moveTo>
                  <a:pt x="89297" y="11906"/>
                </a:moveTo>
                <a:cubicBezTo>
                  <a:pt x="79437" y="11906"/>
                  <a:pt x="71438" y="19906"/>
                  <a:pt x="71438" y="29766"/>
                </a:cubicBezTo>
                <a:lnTo>
                  <a:pt x="71438" y="53578"/>
                </a:lnTo>
                <a:cubicBezTo>
                  <a:pt x="71438" y="63438"/>
                  <a:pt x="79437" y="71438"/>
                  <a:pt x="89297" y="71438"/>
                </a:cubicBezTo>
                <a:lnTo>
                  <a:pt x="95250" y="71438"/>
                </a:lnTo>
                <a:lnTo>
                  <a:pt x="95250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47625" y="107156"/>
                </a:lnTo>
                <a:lnTo>
                  <a:pt x="47625" y="119063"/>
                </a:lnTo>
                <a:lnTo>
                  <a:pt x="41672" y="119063"/>
                </a:lnTo>
                <a:cubicBezTo>
                  <a:pt x="31812" y="119063"/>
                  <a:pt x="23812" y="127062"/>
                  <a:pt x="23812" y="136922"/>
                </a:cubicBezTo>
                <a:lnTo>
                  <a:pt x="23812" y="160734"/>
                </a:lnTo>
                <a:cubicBezTo>
                  <a:pt x="23812" y="170594"/>
                  <a:pt x="31812" y="178594"/>
                  <a:pt x="41672" y="178594"/>
                </a:cubicBezTo>
                <a:lnTo>
                  <a:pt x="77391" y="178594"/>
                </a:lnTo>
                <a:cubicBezTo>
                  <a:pt x="87250" y="178594"/>
                  <a:pt x="95250" y="170594"/>
                  <a:pt x="95250" y="160734"/>
                </a:cubicBezTo>
                <a:lnTo>
                  <a:pt x="95250" y="136922"/>
                </a:lnTo>
                <a:cubicBezTo>
                  <a:pt x="95250" y="127062"/>
                  <a:pt x="87250" y="119063"/>
                  <a:pt x="77391" y="119063"/>
                </a:cubicBezTo>
                <a:lnTo>
                  <a:pt x="71438" y="119063"/>
                </a:lnTo>
                <a:lnTo>
                  <a:pt x="71438" y="107156"/>
                </a:lnTo>
                <a:lnTo>
                  <a:pt x="142875" y="107156"/>
                </a:lnTo>
                <a:lnTo>
                  <a:pt x="142875" y="119063"/>
                </a:lnTo>
                <a:lnTo>
                  <a:pt x="136922" y="119063"/>
                </a:lnTo>
                <a:cubicBezTo>
                  <a:pt x="127062" y="119063"/>
                  <a:pt x="119063" y="127062"/>
                  <a:pt x="119063" y="136922"/>
                </a:cubicBezTo>
                <a:lnTo>
                  <a:pt x="119063" y="160734"/>
                </a:lnTo>
                <a:cubicBezTo>
                  <a:pt x="119063" y="170594"/>
                  <a:pt x="127062" y="178594"/>
                  <a:pt x="136922" y="178594"/>
                </a:cubicBezTo>
                <a:lnTo>
                  <a:pt x="172641" y="178594"/>
                </a:lnTo>
                <a:cubicBezTo>
                  <a:pt x="182500" y="178594"/>
                  <a:pt x="190500" y="170594"/>
                  <a:pt x="190500" y="160734"/>
                </a:cubicBezTo>
                <a:lnTo>
                  <a:pt x="190500" y="136922"/>
                </a:lnTo>
                <a:cubicBezTo>
                  <a:pt x="190500" y="127062"/>
                  <a:pt x="182500" y="119063"/>
                  <a:pt x="172641" y="119063"/>
                </a:cubicBezTo>
                <a:lnTo>
                  <a:pt x="166688" y="119063"/>
                </a:lnTo>
                <a:lnTo>
                  <a:pt x="166688" y="107156"/>
                </a:lnTo>
                <a:lnTo>
                  <a:pt x="202406" y="107156"/>
                </a:lnTo>
                <a:cubicBezTo>
                  <a:pt x="208992" y="107156"/>
                  <a:pt x="214313" y="101836"/>
                  <a:pt x="214313" y="95250"/>
                </a:cubicBezTo>
                <a:cubicBezTo>
                  <a:pt x="214313" y="88664"/>
                  <a:pt x="208992" y="83344"/>
                  <a:pt x="202406" y="83344"/>
                </a:cubicBezTo>
                <a:lnTo>
                  <a:pt x="119063" y="83344"/>
                </a:lnTo>
                <a:lnTo>
                  <a:pt x="119063" y="71438"/>
                </a:lnTo>
                <a:lnTo>
                  <a:pt x="125016" y="71438"/>
                </a:lnTo>
                <a:cubicBezTo>
                  <a:pt x="134875" y="71438"/>
                  <a:pt x="142875" y="63438"/>
                  <a:pt x="142875" y="53578"/>
                </a:cubicBezTo>
                <a:lnTo>
                  <a:pt x="142875" y="29766"/>
                </a:lnTo>
                <a:cubicBezTo>
                  <a:pt x="142875" y="19906"/>
                  <a:pt x="134875" y="11906"/>
                  <a:pt x="125016" y="11906"/>
                </a:cubicBezTo>
                <a:lnTo>
                  <a:pt x="89297" y="11906"/>
                </a:lnTo>
                <a:close/>
                <a:moveTo>
                  <a:pt x="166688" y="139898"/>
                </a:moveTo>
                <a:lnTo>
                  <a:pt x="169664" y="139898"/>
                </a:lnTo>
                <a:lnTo>
                  <a:pt x="169664" y="157758"/>
                </a:lnTo>
                <a:lnTo>
                  <a:pt x="139898" y="157758"/>
                </a:lnTo>
                <a:lnTo>
                  <a:pt x="139898" y="139898"/>
                </a:lnTo>
                <a:lnTo>
                  <a:pt x="166688" y="139898"/>
                </a:lnTo>
                <a:close/>
                <a:moveTo>
                  <a:pt x="71438" y="139898"/>
                </a:moveTo>
                <a:lnTo>
                  <a:pt x="74414" y="139898"/>
                </a:lnTo>
                <a:lnTo>
                  <a:pt x="74414" y="157758"/>
                </a:lnTo>
                <a:lnTo>
                  <a:pt x="44648" y="157758"/>
                </a:lnTo>
                <a:lnTo>
                  <a:pt x="44648" y="139898"/>
                </a:lnTo>
                <a:lnTo>
                  <a:pt x="71438" y="139898"/>
                </a:ln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905625" y="1419225"/>
            <a:ext cx="1905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2A9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UNSW-NB15 Dataset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905625" y="1724025"/>
            <a:ext cx="1876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Moustafa &amp; Slay, MILCOM 2015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53175" y="20764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577013" y="2028825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2M+</a:t>
            </a: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network records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53175" y="23812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577013" y="2333625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49</a:t>
            </a: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network features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53175" y="26860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577013" y="2638425"/>
            <a:ext cx="1866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</a:t>
            </a: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modern attack categories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53175" y="29908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577013" y="2943225"/>
            <a:ext cx="2438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Australian Centre for Cyber Security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34125" y="3319463"/>
            <a:ext cx="5314950" cy="9525"/>
          </a:xfrm>
          <a:custGeom>
            <a:avLst/>
            <a:gdLst/>
            <a:ahLst/>
            <a:cxnLst/>
            <a:rect l="l" t="t" r="r" b="b"/>
            <a:pathLst>
              <a:path w="5314950" h="9525">
                <a:moveTo>
                  <a:pt x="0" y="0"/>
                </a:moveTo>
                <a:lnTo>
                  <a:pt x="5314950" y="0"/>
                </a:lnTo>
                <a:lnTo>
                  <a:pt x="531495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F2A9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334125" y="3438525"/>
            <a:ext cx="538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Modern attack simulation - comprehensive benchmark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5763" y="3948112"/>
            <a:ext cx="5629275" cy="2524125"/>
          </a:xfrm>
          <a:custGeom>
            <a:avLst/>
            <a:gdLst/>
            <a:ahLst/>
            <a:cxnLst/>
            <a:rect l="l" t="t" r="r" b="b"/>
            <a:pathLst>
              <a:path w="5629275" h="2524125">
                <a:moveTo>
                  <a:pt x="76203" y="0"/>
                </a:moveTo>
                <a:lnTo>
                  <a:pt x="5553072" y="0"/>
                </a:lnTo>
                <a:cubicBezTo>
                  <a:pt x="5595158" y="0"/>
                  <a:pt x="5629275" y="34117"/>
                  <a:pt x="5629275" y="76203"/>
                </a:cubicBezTo>
                <a:lnTo>
                  <a:pt x="5629275" y="2447922"/>
                </a:lnTo>
                <a:cubicBezTo>
                  <a:pt x="5629275" y="2490008"/>
                  <a:pt x="5595158" y="2524125"/>
                  <a:pt x="5553072" y="2524125"/>
                </a:cubicBezTo>
                <a:lnTo>
                  <a:pt x="76203" y="2524125"/>
                </a:lnTo>
                <a:cubicBezTo>
                  <a:pt x="34117" y="2524125"/>
                  <a:pt x="0" y="2490008"/>
                  <a:pt x="0" y="2447922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542925" y="41052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76275" y="42386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1114425" y="4105275"/>
            <a:ext cx="215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Time-Series Forecasting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14425" y="4410075"/>
            <a:ext cx="2124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Ahmed et al., 2024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61975" y="47625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785813" y="4714875"/>
            <a:ext cx="1895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90.4%</a:t>
            </a: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forecasting accuracy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61975" y="5067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785813" y="5019675"/>
            <a:ext cx="1685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SMOreg &amp; LSTM models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61975" y="53721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785813" y="5324475"/>
            <a:ext cx="1781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30-second time windows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61975" y="56769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785813" y="5629275"/>
            <a:ext cx="182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Proactive attack prediction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42925" y="6005513"/>
            <a:ext cx="5314950" cy="9525"/>
          </a:xfrm>
          <a:custGeom>
            <a:avLst/>
            <a:gdLst/>
            <a:ahLst/>
            <a:cxnLst/>
            <a:rect l="l" t="t" r="r" b="b"/>
            <a:pathLst>
              <a:path w="5314950" h="9525">
                <a:moveTo>
                  <a:pt x="0" y="0"/>
                </a:moveTo>
                <a:lnTo>
                  <a:pt x="5314950" y="0"/>
                </a:lnTo>
                <a:lnTo>
                  <a:pt x="531495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542925" y="6124575"/>
            <a:ext cx="538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Predictive analytics for cyber events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76963" y="3948112"/>
            <a:ext cx="5629275" cy="2524125"/>
          </a:xfrm>
          <a:custGeom>
            <a:avLst/>
            <a:gdLst/>
            <a:ahLst/>
            <a:cxnLst/>
            <a:rect l="l" t="t" r="r" b="b"/>
            <a:pathLst>
              <a:path w="5629275" h="2524125">
                <a:moveTo>
                  <a:pt x="76203" y="0"/>
                </a:moveTo>
                <a:lnTo>
                  <a:pt x="5553072" y="0"/>
                </a:lnTo>
                <a:cubicBezTo>
                  <a:pt x="5595158" y="0"/>
                  <a:pt x="5629275" y="34117"/>
                  <a:pt x="5629275" y="76203"/>
                </a:cubicBezTo>
                <a:lnTo>
                  <a:pt x="5629275" y="2447922"/>
                </a:lnTo>
                <a:cubicBezTo>
                  <a:pt x="5629275" y="2490008"/>
                  <a:pt x="5595158" y="2524125"/>
                  <a:pt x="5553072" y="2524125"/>
                </a:cubicBezTo>
                <a:lnTo>
                  <a:pt x="76203" y="2524125"/>
                </a:lnTo>
                <a:cubicBezTo>
                  <a:pt x="34117" y="2524125"/>
                  <a:pt x="0" y="2490008"/>
                  <a:pt x="0" y="2447922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6334125" y="41052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2A9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6467475" y="42386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6905625" y="4105275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2A9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Supporting Research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905625" y="4410075"/>
            <a:ext cx="1828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IEEE / Springer / ACM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53175" y="47625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6577013" y="4714875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ML-based IDS (IEEE Access)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53175" y="5067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6577013" y="5019675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Deep Learning for IDS (Springer)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53175" y="53721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6577013" y="5324475"/>
            <a:ext cx="2066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XGBoost IDS (Expert Systems)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53175" y="56769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6577013" y="5629275"/>
            <a:ext cx="2047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LSTM-based Detection (ACM)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334125" y="6005513"/>
            <a:ext cx="5314950" cy="9525"/>
          </a:xfrm>
          <a:custGeom>
            <a:avLst/>
            <a:gdLst/>
            <a:ahLst/>
            <a:cxnLst/>
            <a:rect l="l" t="t" r="r" b="b"/>
            <a:pathLst>
              <a:path w="5314950" h="9525">
                <a:moveTo>
                  <a:pt x="0" y="0"/>
                </a:moveTo>
                <a:lnTo>
                  <a:pt x="5314950" y="0"/>
                </a:lnTo>
                <a:lnTo>
                  <a:pt x="531495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F2A9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6334125" y="6124575"/>
            <a:ext cx="538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15+ authentic research papers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57200"/>
            <a:ext cx="457200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0" y="0"/>
                </a:moveTo>
                <a:lnTo>
                  <a:pt x="457200" y="0"/>
                </a:lnTo>
                <a:lnTo>
                  <a:pt x="457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952500" y="381000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53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Dataset Variables and Features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181100"/>
            <a:ext cx="5619750" cy="914400"/>
          </a:xfrm>
          <a:custGeom>
            <a:avLst/>
            <a:gdLst/>
            <a:ahLst/>
            <a:cxnLst/>
            <a:rect l="l" t="t" r="r" b="b"/>
            <a:pathLst>
              <a:path w="5619750" h="914400">
                <a:moveTo>
                  <a:pt x="38100" y="0"/>
                </a:moveTo>
                <a:lnTo>
                  <a:pt x="5543553" y="0"/>
                </a:lnTo>
                <a:cubicBezTo>
                  <a:pt x="5585635" y="0"/>
                  <a:pt x="5619750" y="34115"/>
                  <a:pt x="5619750" y="76197"/>
                </a:cubicBezTo>
                <a:lnTo>
                  <a:pt x="5619750" y="838203"/>
                </a:lnTo>
                <a:cubicBezTo>
                  <a:pt x="5619750" y="880285"/>
                  <a:pt x="5585635" y="914400"/>
                  <a:pt x="5543553" y="914400"/>
                </a:cubicBezTo>
                <a:lnTo>
                  <a:pt x="38100" y="914400"/>
                </a:lnTo>
                <a:cubicBezTo>
                  <a:pt x="17058" y="914400"/>
                  <a:pt x="0" y="897342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00050" y="1181100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3810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38100" y="914400"/>
                </a:lnTo>
                <a:cubicBezTo>
                  <a:pt x="17072" y="914400"/>
                  <a:pt x="0" y="897328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14363" y="13716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71550" y="1333500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CIC-IDS2017 Features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71450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80+ flow-based network features extracted using CICFlowMeter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5763" y="2214563"/>
            <a:ext cx="2771775" cy="1619250"/>
          </a:xfrm>
          <a:custGeom>
            <a:avLst/>
            <a:gdLst/>
            <a:ahLst/>
            <a:cxnLst/>
            <a:rect l="l" t="t" r="r" b="b"/>
            <a:pathLst>
              <a:path w="2771775" h="1619250">
                <a:moveTo>
                  <a:pt x="76202" y="0"/>
                </a:moveTo>
                <a:lnTo>
                  <a:pt x="2695573" y="0"/>
                </a:lnTo>
                <a:cubicBezTo>
                  <a:pt x="2737658" y="0"/>
                  <a:pt x="2771775" y="34117"/>
                  <a:pt x="2771775" y="76202"/>
                </a:cubicBezTo>
                <a:lnTo>
                  <a:pt x="2771775" y="1543048"/>
                </a:lnTo>
                <a:cubicBezTo>
                  <a:pt x="2771775" y="1585133"/>
                  <a:pt x="2737658" y="1619250"/>
                  <a:pt x="2695573" y="1619250"/>
                </a:cubicBezTo>
                <a:lnTo>
                  <a:pt x="76202" y="1619250"/>
                </a:lnTo>
                <a:cubicBezTo>
                  <a:pt x="34117" y="1619250"/>
                  <a:pt x="0" y="1585133"/>
                  <a:pt x="0" y="154304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523875" y="23717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ubicBezTo>
                  <a:pt x="0" y="34144"/>
                  <a:pt x="34144" y="0"/>
                  <a:pt x="76200" y="0"/>
                </a:cubicBezTo>
                <a:close/>
                <a:moveTo>
                  <a:pt x="69056" y="35719"/>
                </a:moveTo>
                <a:lnTo>
                  <a:pt x="69056" y="76200"/>
                </a:lnTo>
                <a:cubicBezTo>
                  <a:pt x="69056" y="78581"/>
                  <a:pt x="70247" y="80814"/>
                  <a:pt x="72241" y="82153"/>
                </a:cubicBezTo>
                <a:lnTo>
                  <a:pt x="100816" y="101203"/>
                </a:lnTo>
                <a:cubicBezTo>
                  <a:pt x="104090" y="103406"/>
                  <a:pt x="108525" y="102513"/>
                  <a:pt x="110728" y="99209"/>
                </a:cubicBezTo>
                <a:cubicBezTo>
                  <a:pt x="112931" y="95905"/>
                  <a:pt x="112038" y="91500"/>
                  <a:pt x="108734" y="89297"/>
                </a:cubicBezTo>
                <a:lnTo>
                  <a:pt x="83344" y="72390"/>
                </a:lnTo>
                <a:lnTo>
                  <a:pt x="83344" y="35719"/>
                </a:lnTo>
                <a:cubicBezTo>
                  <a:pt x="83344" y="31760"/>
                  <a:pt x="80159" y="28575"/>
                  <a:pt x="76200" y="28575"/>
                </a:cubicBezTo>
                <a:cubicBezTo>
                  <a:pt x="72241" y="28575"/>
                  <a:pt x="69056" y="31760"/>
                  <a:pt x="69056" y="35719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71525" y="2333625"/>
            <a:ext cx="1333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Temporal Features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04825" y="26384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Flow Duration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04825" y="28670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Inter-Arrival Time (Mean, Std, Min, Max)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04825" y="30956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Flow Bytes/Packets per Second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43263" y="2214563"/>
            <a:ext cx="2771775" cy="1619250"/>
          </a:xfrm>
          <a:custGeom>
            <a:avLst/>
            <a:gdLst/>
            <a:ahLst/>
            <a:cxnLst/>
            <a:rect l="l" t="t" r="r" b="b"/>
            <a:pathLst>
              <a:path w="2771775" h="1619250">
                <a:moveTo>
                  <a:pt x="76202" y="0"/>
                </a:moveTo>
                <a:lnTo>
                  <a:pt x="2695573" y="0"/>
                </a:lnTo>
                <a:cubicBezTo>
                  <a:pt x="2737658" y="0"/>
                  <a:pt x="2771775" y="34117"/>
                  <a:pt x="2771775" y="76202"/>
                </a:cubicBezTo>
                <a:lnTo>
                  <a:pt x="2771775" y="1543048"/>
                </a:lnTo>
                <a:cubicBezTo>
                  <a:pt x="2771775" y="1585133"/>
                  <a:pt x="2737658" y="1619250"/>
                  <a:pt x="2695573" y="1619250"/>
                </a:cubicBezTo>
                <a:lnTo>
                  <a:pt x="76202" y="1619250"/>
                </a:lnTo>
                <a:cubicBezTo>
                  <a:pt x="34117" y="1619250"/>
                  <a:pt x="0" y="1585133"/>
                  <a:pt x="0" y="154304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3381375" y="23717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44827"/>
                </a:moveTo>
                <a:lnTo>
                  <a:pt x="121027" y="73402"/>
                </a:lnTo>
                <a:cubicBezTo>
                  <a:pt x="118289" y="76140"/>
                  <a:pt x="114211" y="76944"/>
                  <a:pt x="110639" y="75456"/>
                </a:cubicBezTo>
                <a:cubicBezTo>
                  <a:pt x="107067" y="73968"/>
                  <a:pt x="104775" y="70515"/>
                  <a:pt x="104775" y="66675"/>
                </a:cubicBezTo>
                <a:lnTo>
                  <a:pt x="104775" y="47625"/>
                </a:lnTo>
                <a:lnTo>
                  <a:pt x="9525" y="47625"/>
                </a:lnTo>
                <a:cubicBezTo>
                  <a:pt x="4256" y="47625"/>
                  <a:pt x="0" y="43369"/>
                  <a:pt x="0" y="38100"/>
                </a:cubicBezTo>
                <a:cubicBezTo>
                  <a:pt x="0" y="32831"/>
                  <a:pt x="4256" y="28575"/>
                  <a:pt x="9525" y="28575"/>
                </a:cubicBezTo>
                <a:lnTo>
                  <a:pt x="104775" y="28575"/>
                </a:lnTo>
                <a:lnTo>
                  <a:pt x="104775" y="9525"/>
                </a:lnTo>
                <a:cubicBezTo>
                  <a:pt x="104775" y="5685"/>
                  <a:pt x="107097" y="2203"/>
                  <a:pt x="110669" y="714"/>
                </a:cubicBezTo>
                <a:cubicBezTo>
                  <a:pt x="114240" y="-774"/>
                  <a:pt x="118318" y="60"/>
                  <a:pt x="121057" y="2768"/>
                </a:cubicBezTo>
                <a:lnTo>
                  <a:pt x="149632" y="31343"/>
                </a:lnTo>
                <a:cubicBezTo>
                  <a:pt x="153353" y="35064"/>
                  <a:pt x="153353" y="41106"/>
                  <a:pt x="149632" y="44827"/>
                </a:cubicBezTo>
                <a:close/>
                <a:moveTo>
                  <a:pt x="31343" y="149602"/>
                </a:moveTo>
                <a:lnTo>
                  <a:pt x="2768" y="121027"/>
                </a:lnTo>
                <a:cubicBezTo>
                  <a:pt x="-952" y="117306"/>
                  <a:pt x="-952" y="111264"/>
                  <a:pt x="2768" y="107543"/>
                </a:cubicBezTo>
                <a:lnTo>
                  <a:pt x="31343" y="78968"/>
                </a:lnTo>
                <a:cubicBezTo>
                  <a:pt x="34082" y="76230"/>
                  <a:pt x="38160" y="75426"/>
                  <a:pt x="41731" y="76914"/>
                </a:cubicBezTo>
                <a:cubicBezTo>
                  <a:pt x="45303" y="78403"/>
                  <a:pt x="47625" y="81885"/>
                  <a:pt x="47625" y="85725"/>
                </a:cubicBezTo>
                <a:lnTo>
                  <a:pt x="47625" y="104775"/>
                </a:lnTo>
                <a:lnTo>
                  <a:pt x="142875" y="104775"/>
                </a:lnTo>
                <a:cubicBezTo>
                  <a:pt x="148144" y="104775"/>
                  <a:pt x="152400" y="109031"/>
                  <a:pt x="152400" y="114300"/>
                </a:cubicBezTo>
                <a:cubicBezTo>
                  <a:pt x="152400" y="119569"/>
                  <a:pt x="148144" y="123825"/>
                  <a:pt x="142875" y="123825"/>
                </a:cubicBezTo>
                <a:lnTo>
                  <a:pt x="47625" y="123825"/>
                </a:lnTo>
                <a:lnTo>
                  <a:pt x="47625" y="142875"/>
                </a:lnTo>
                <a:cubicBezTo>
                  <a:pt x="47625" y="146715"/>
                  <a:pt x="45303" y="150197"/>
                  <a:pt x="41731" y="151686"/>
                </a:cubicBezTo>
                <a:cubicBezTo>
                  <a:pt x="38160" y="153174"/>
                  <a:pt x="34082" y="152340"/>
                  <a:pt x="31343" y="149632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3629025" y="2333625"/>
            <a:ext cx="120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Packet Statistics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362325" y="26384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Total Packet Counts (Fwd/Bwd)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362325" y="28670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Packet Length (Mean, Std, Min, Max)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362325" y="30956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Header Length Metrics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5763" y="3919537"/>
            <a:ext cx="2771775" cy="1809750"/>
          </a:xfrm>
          <a:custGeom>
            <a:avLst/>
            <a:gdLst/>
            <a:ahLst/>
            <a:cxnLst/>
            <a:rect l="l" t="t" r="r" b="b"/>
            <a:pathLst>
              <a:path w="2771775" h="1809750">
                <a:moveTo>
                  <a:pt x="76209" y="0"/>
                </a:moveTo>
                <a:lnTo>
                  <a:pt x="2695566" y="0"/>
                </a:lnTo>
                <a:cubicBezTo>
                  <a:pt x="2737627" y="0"/>
                  <a:pt x="2771775" y="34148"/>
                  <a:pt x="2771775" y="76209"/>
                </a:cubicBezTo>
                <a:lnTo>
                  <a:pt x="2771775" y="1733541"/>
                </a:lnTo>
                <a:cubicBezTo>
                  <a:pt x="2771775" y="1775630"/>
                  <a:pt x="2737655" y="1809750"/>
                  <a:pt x="2695566" y="1809750"/>
                </a:cubicBezTo>
                <a:lnTo>
                  <a:pt x="76209" y="1809750"/>
                </a:lnTo>
                <a:cubicBezTo>
                  <a:pt x="34148" y="1809750"/>
                  <a:pt x="0" y="1775602"/>
                  <a:pt x="0" y="1733541"/>
                </a:cubicBezTo>
                <a:lnTo>
                  <a:pt x="0" y="76209"/>
                </a:lnTo>
                <a:cubicBezTo>
                  <a:pt x="0" y="34148"/>
                  <a:pt x="34148" y="0"/>
                  <a:pt x="76209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533400" y="40767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19050" y="4256"/>
                  <a:pt x="14794" y="0"/>
                  <a:pt x="9525" y="0"/>
                </a:cubicBezTo>
                <a:cubicBezTo>
                  <a:pt x="4256" y="0"/>
                  <a:pt x="0" y="4256"/>
                  <a:pt x="0" y="9525"/>
                </a:cubicBezTo>
                <a:lnTo>
                  <a:pt x="0" y="142875"/>
                </a:lnTo>
                <a:cubicBezTo>
                  <a:pt x="0" y="148144"/>
                  <a:pt x="4256" y="152400"/>
                  <a:pt x="9525" y="152400"/>
                </a:cubicBezTo>
                <a:cubicBezTo>
                  <a:pt x="14794" y="152400"/>
                  <a:pt x="19050" y="148144"/>
                  <a:pt x="19050" y="142875"/>
                </a:cubicBezTo>
                <a:lnTo>
                  <a:pt x="19050" y="106680"/>
                </a:lnTo>
                <a:lnTo>
                  <a:pt x="37713" y="101084"/>
                </a:lnTo>
                <a:cubicBezTo>
                  <a:pt x="50185" y="97334"/>
                  <a:pt x="63639" y="98494"/>
                  <a:pt x="75277" y="104329"/>
                </a:cubicBezTo>
                <a:cubicBezTo>
                  <a:pt x="87987" y="110698"/>
                  <a:pt x="102810" y="111472"/>
                  <a:pt x="116116" y="106472"/>
                </a:cubicBezTo>
                <a:lnTo>
                  <a:pt x="127159" y="102334"/>
                </a:lnTo>
                <a:cubicBezTo>
                  <a:pt x="130879" y="100935"/>
                  <a:pt x="133350" y="97393"/>
                  <a:pt x="133350" y="93405"/>
                </a:cubicBezTo>
                <a:lnTo>
                  <a:pt x="133350" y="19675"/>
                </a:lnTo>
                <a:cubicBezTo>
                  <a:pt x="133350" y="12829"/>
                  <a:pt x="126147" y="8364"/>
                  <a:pt x="120015" y="11430"/>
                </a:cubicBezTo>
                <a:lnTo>
                  <a:pt x="116503" y="13186"/>
                </a:lnTo>
                <a:cubicBezTo>
                  <a:pt x="103138" y="19883"/>
                  <a:pt x="87392" y="19883"/>
                  <a:pt x="73997" y="13186"/>
                </a:cubicBezTo>
                <a:cubicBezTo>
                  <a:pt x="63163" y="7769"/>
                  <a:pt x="50691" y="6697"/>
                  <a:pt x="39112" y="10180"/>
                </a:cubicBezTo>
                <a:lnTo>
                  <a:pt x="19050" y="16193"/>
                </a:lnTo>
                <a:lnTo>
                  <a:pt x="19050" y="9525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71525" y="4038600"/>
            <a:ext cx="118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Protocol &amp; Flags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04825" y="434340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Protocol Type (TCP/UDP/ICMP)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04825" y="4572000"/>
            <a:ext cx="26003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Flag Counts (FIN, SYN, RST, PSH, ACK, URG)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04825" y="499110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Service Types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243263" y="3919537"/>
            <a:ext cx="2771775" cy="1809750"/>
          </a:xfrm>
          <a:custGeom>
            <a:avLst/>
            <a:gdLst/>
            <a:ahLst/>
            <a:cxnLst/>
            <a:rect l="l" t="t" r="r" b="b"/>
            <a:pathLst>
              <a:path w="2771775" h="1809750">
                <a:moveTo>
                  <a:pt x="76209" y="0"/>
                </a:moveTo>
                <a:lnTo>
                  <a:pt x="2695566" y="0"/>
                </a:lnTo>
                <a:cubicBezTo>
                  <a:pt x="2737627" y="0"/>
                  <a:pt x="2771775" y="34148"/>
                  <a:pt x="2771775" y="76209"/>
                </a:cubicBezTo>
                <a:lnTo>
                  <a:pt x="2771775" y="1733541"/>
                </a:lnTo>
                <a:cubicBezTo>
                  <a:pt x="2771775" y="1775630"/>
                  <a:pt x="2737655" y="1809750"/>
                  <a:pt x="2695566" y="1809750"/>
                </a:cubicBezTo>
                <a:lnTo>
                  <a:pt x="76209" y="1809750"/>
                </a:lnTo>
                <a:cubicBezTo>
                  <a:pt x="34148" y="1809750"/>
                  <a:pt x="0" y="1775602"/>
                  <a:pt x="0" y="1733541"/>
                </a:cubicBezTo>
                <a:lnTo>
                  <a:pt x="0" y="76209"/>
                </a:lnTo>
                <a:cubicBezTo>
                  <a:pt x="0" y="34148"/>
                  <a:pt x="34148" y="0"/>
                  <a:pt x="76209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3381375" y="40767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3629025" y="4038600"/>
            <a:ext cx="923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Byte Metrics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362325" y="434340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Total Bytes (Fwd/Bwd)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3362325" y="457200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Min/Max/Mean Byte Counts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3362325" y="480060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Subflow Statistics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85763" y="5853113"/>
            <a:ext cx="5629275" cy="619125"/>
          </a:xfrm>
          <a:custGeom>
            <a:avLst/>
            <a:gdLst/>
            <a:ahLst/>
            <a:cxnLst/>
            <a:rect l="l" t="t" r="r" b="b"/>
            <a:pathLst>
              <a:path w="5629275" h="619125">
                <a:moveTo>
                  <a:pt x="76202" y="0"/>
                </a:moveTo>
                <a:lnTo>
                  <a:pt x="5553073" y="0"/>
                </a:lnTo>
                <a:cubicBezTo>
                  <a:pt x="5595158" y="0"/>
                  <a:pt x="5629275" y="34117"/>
                  <a:pt x="5629275" y="76202"/>
                </a:cubicBezTo>
                <a:lnTo>
                  <a:pt x="5629275" y="542923"/>
                </a:lnTo>
                <a:cubicBezTo>
                  <a:pt x="5629275" y="585008"/>
                  <a:pt x="5595158" y="619125"/>
                  <a:pt x="5553073" y="619125"/>
                </a:cubicBezTo>
                <a:lnTo>
                  <a:pt x="76202" y="619125"/>
                </a:lnTo>
                <a:cubicBezTo>
                  <a:pt x="34117" y="619125"/>
                  <a:pt x="0" y="585008"/>
                  <a:pt x="0" y="5429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2A900">
              <a:alpha val="10196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519113" y="60864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762298" y="5972175"/>
            <a:ext cx="52006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Attack Types:</a:t>
            </a:r>
            <a:r>
              <a:rPr lang="en-US" sz="105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DoS, DDoS, Botnet, Brute Force, Web Attacks, Infiltration, Heartbleed, Port Scan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91250" y="1181100"/>
            <a:ext cx="5619750" cy="914400"/>
          </a:xfrm>
          <a:custGeom>
            <a:avLst/>
            <a:gdLst/>
            <a:ahLst/>
            <a:cxnLst/>
            <a:rect l="l" t="t" r="r" b="b"/>
            <a:pathLst>
              <a:path w="5619750" h="914400">
                <a:moveTo>
                  <a:pt x="38100" y="0"/>
                </a:moveTo>
                <a:lnTo>
                  <a:pt x="5543553" y="0"/>
                </a:lnTo>
                <a:cubicBezTo>
                  <a:pt x="5585635" y="0"/>
                  <a:pt x="5619750" y="34115"/>
                  <a:pt x="5619750" y="76197"/>
                </a:cubicBezTo>
                <a:lnTo>
                  <a:pt x="5619750" y="838203"/>
                </a:lnTo>
                <a:cubicBezTo>
                  <a:pt x="5619750" y="880285"/>
                  <a:pt x="5585635" y="914400"/>
                  <a:pt x="5543553" y="914400"/>
                </a:cubicBezTo>
                <a:lnTo>
                  <a:pt x="38100" y="914400"/>
                </a:lnTo>
                <a:cubicBezTo>
                  <a:pt x="17058" y="914400"/>
                  <a:pt x="0" y="897342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2A90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191250" y="1181100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3810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38100" y="914400"/>
                </a:lnTo>
                <a:cubicBezTo>
                  <a:pt x="17072" y="914400"/>
                  <a:pt x="0" y="897328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6376988" y="13716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10728" y="39291"/>
                </a:moveTo>
                <a:lnTo>
                  <a:pt x="146447" y="39291"/>
                </a:lnTo>
                <a:lnTo>
                  <a:pt x="146447" y="60722"/>
                </a:lnTo>
                <a:lnTo>
                  <a:pt x="110728" y="60722"/>
                </a:lnTo>
                <a:lnTo>
                  <a:pt x="110728" y="39291"/>
                </a:lnTo>
                <a:close/>
                <a:moveTo>
                  <a:pt x="107156" y="14288"/>
                </a:moveTo>
                <a:cubicBezTo>
                  <a:pt x="95324" y="14288"/>
                  <a:pt x="85725" y="23887"/>
                  <a:pt x="85725" y="35719"/>
                </a:cubicBezTo>
                <a:lnTo>
                  <a:pt x="85725" y="64294"/>
                </a:lnTo>
                <a:cubicBezTo>
                  <a:pt x="85725" y="76126"/>
                  <a:pt x="95324" y="85725"/>
                  <a:pt x="107156" y="85725"/>
                </a:cubicBezTo>
                <a:lnTo>
                  <a:pt x="114300" y="85725"/>
                </a:lnTo>
                <a:lnTo>
                  <a:pt x="114300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57150" y="128588"/>
                </a:lnTo>
                <a:lnTo>
                  <a:pt x="57150" y="142875"/>
                </a:lnTo>
                <a:lnTo>
                  <a:pt x="50006" y="142875"/>
                </a:lnTo>
                <a:cubicBezTo>
                  <a:pt x="38174" y="142875"/>
                  <a:pt x="28575" y="152474"/>
                  <a:pt x="28575" y="164306"/>
                </a:cubicBezTo>
                <a:lnTo>
                  <a:pt x="28575" y="192881"/>
                </a:lnTo>
                <a:cubicBezTo>
                  <a:pt x="28575" y="204713"/>
                  <a:pt x="38174" y="214313"/>
                  <a:pt x="50006" y="214313"/>
                </a:cubicBezTo>
                <a:lnTo>
                  <a:pt x="92869" y="214313"/>
                </a:lnTo>
                <a:cubicBezTo>
                  <a:pt x="104701" y="214313"/>
                  <a:pt x="114300" y="204713"/>
                  <a:pt x="114300" y="192881"/>
                </a:cubicBezTo>
                <a:lnTo>
                  <a:pt x="114300" y="164306"/>
                </a:lnTo>
                <a:cubicBezTo>
                  <a:pt x="114300" y="152474"/>
                  <a:pt x="104701" y="142875"/>
                  <a:pt x="92869" y="142875"/>
                </a:cubicBezTo>
                <a:lnTo>
                  <a:pt x="85725" y="142875"/>
                </a:lnTo>
                <a:lnTo>
                  <a:pt x="85725" y="128588"/>
                </a:lnTo>
                <a:lnTo>
                  <a:pt x="171450" y="128588"/>
                </a:lnTo>
                <a:lnTo>
                  <a:pt x="171450" y="142875"/>
                </a:lnTo>
                <a:lnTo>
                  <a:pt x="164306" y="142875"/>
                </a:lnTo>
                <a:cubicBezTo>
                  <a:pt x="152474" y="142875"/>
                  <a:pt x="142875" y="152474"/>
                  <a:pt x="142875" y="164306"/>
                </a:cubicBezTo>
                <a:lnTo>
                  <a:pt x="142875" y="192881"/>
                </a:lnTo>
                <a:cubicBezTo>
                  <a:pt x="142875" y="204713"/>
                  <a:pt x="152474" y="214313"/>
                  <a:pt x="164306" y="214313"/>
                </a:cubicBezTo>
                <a:lnTo>
                  <a:pt x="207169" y="214313"/>
                </a:lnTo>
                <a:cubicBezTo>
                  <a:pt x="219001" y="214313"/>
                  <a:pt x="228600" y="204713"/>
                  <a:pt x="228600" y="192881"/>
                </a:cubicBezTo>
                <a:lnTo>
                  <a:pt x="228600" y="164306"/>
                </a:lnTo>
                <a:cubicBezTo>
                  <a:pt x="228600" y="152474"/>
                  <a:pt x="219001" y="142875"/>
                  <a:pt x="207169" y="142875"/>
                </a:cubicBezTo>
                <a:lnTo>
                  <a:pt x="200025" y="142875"/>
                </a:lnTo>
                <a:lnTo>
                  <a:pt x="200025" y="128588"/>
                </a:lnTo>
                <a:lnTo>
                  <a:pt x="242888" y="128588"/>
                </a:lnTo>
                <a:cubicBezTo>
                  <a:pt x="250790" y="128588"/>
                  <a:pt x="257175" y="122203"/>
                  <a:pt x="257175" y="114300"/>
                </a:cubicBezTo>
                <a:cubicBezTo>
                  <a:pt x="257175" y="106397"/>
                  <a:pt x="250790" y="100013"/>
                  <a:pt x="242888" y="100013"/>
                </a:cubicBezTo>
                <a:lnTo>
                  <a:pt x="142875" y="100013"/>
                </a:lnTo>
                <a:lnTo>
                  <a:pt x="142875" y="85725"/>
                </a:lnTo>
                <a:lnTo>
                  <a:pt x="150019" y="85725"/>
                </a:lnTo>
                <a:cubicBezTo>
                  <a:pt x="161851" y="85725"/>
                  <a:pt x="171450" y="76126"/>
                  <a:pt x="171450" y="64294"/>
                </a:cubicBezTo>
                <a:lnTo>
                  <a:pt x="171450" y="35719"/>
                </a:lnTo>
                <a:cubicBezTo>
                  <a:pt x="171450" y="23887"/>
                  <a:pt x="161851" y="14288"/>
                  <a:pt x="150019" y="14288"/>
                </a:cubicBezTo>
                <a:lnTo>
                  <a:pt x="107156" y="14288"/>
                </a:lnTo>
                <a:close/>
                <a:moveTo>
                  <a:pt x="200025" y="167878"/>
                </a:moveTo>
                <a:lnTo>
                  <a:pt x="203597" y="167878"/>
                </a:lnTo>
                <a:lnTo>
                  <a:pt x="203597" y="189309"/>
                </a:lnTo>
                <a:lnTo>
                  <a:pt x="167878" y="189309"/>
                </a:lnTo>
                <a:lnTo>
                  <a:pt x="167878" y="167878"/>
                </a:lnTo>
                <a:lnTo>
                  <a:pt x="200025" y="167878"/>
                </a:lnTo>
                <a:close/>
                <a:moveTo>
                  <a:pt x="85725" y="167878"/>
                </a:moveTo>
                <a:lnTo>
                  <a:pt x="89297" y="167878"/>
                </a:lnTo>
                <a:lnTo>
                  <a:pt x="89297" y="189309"/>
                </a:lnTo>
                <a:lnTo>
                  <a:pt x="53578" y="189309"/>
                </a:lnTo>
                <a:lnTo>
                  <a:pt x="53578" y="167878"/>
                </a:lnTo>
                <a:lnTo>
                  <a:pt x="85725" y="167878"/>
                </a:ln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762750" y="1333500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2A9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UNSW-NB15 Features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62700" y="171450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49 network features covering modern attack scenarios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76963" y="2214563"/>
            <a:ext cx="2771775" cy="1714500"/>
          </a:xfrm>
          <a:custGeom>
            <a:avLst/>
            <a:gdLst/>
            <a:ahLst/>
            <a:cxnLst/>
            <a:rect l="l" t="t" r="r" b="b"/>
            <a:pathLst>
              <a:path w="2771775" h="1714500">
                <a:moveTo>
                  <a:pt x="76192" y="0"/>
                </a:moveTo>
                <a:lnTo>
                  <a:pt x="2695583" y="0"/>
                </a:lnTo>
                <a:cubicBezTo>
                  <a:pt x="2737663" y="0"/>
                  <a:pt x="2771775" y="34112"/>
                  <a:pt x="2771775" y="76192"/>
                </a:cubicBezTo>
                <a:lnTo>
                  <a:pt x="2771775" y="1638308"/>
                </a:lnTo>
                <a:cubicBezTo>
                  <a:pt x="2771775" y="1680388"/>
                  <a:pt x="2737663" y="1714500"/>
                  <a:pt x="2695583" y="1714500"/>
                </a:cubicBezTo>
                <a:lnTo>
                  <a:pt x="76192" y="1714500"/>
                </a:lnTo>
                <a:cubicBezTo>
                  <a:pt x="34112" y="1714500"/>
                  <a:pt x="0" y="1680388"/>
                  <a:pt x="0" y="16383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324600" y="23717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47625"/>
                </a:lnTo>
                <a:cubicBezTo>
                  <a:pt x="0" y="58132"/>
                  <a:pt x="8543" y="66675"/>
                  <a:pt x="19050" y="66675"/>
                </a:cubicBezTo>
                <a:lnTo>
                  <a:pt x="114300" y="66675"/>
                </a:lnTo>
                <a:cubicBezTo>
                  <a:pt x="124807" y="66675"/>
                  <a:pt x="133350" y="58132"/>
                  <a:pt x="133350" y="47625"/>
                </a:cubicBezTo>
                <a:lnTo>
                  <a:pt x="133350" y="28575"/>
                </a:lnTo>
                <a:cubicBezTo>
                  <a:pt x="133350" y="18068"/>
                  <a:pt x="124807" y="9525"/>
                  <a:pt x="114300" y="9525"/>
                </a:cubicBezTo>
                <a:lnTo>
                  <a:pt x="19050" y="9525"/>
                </a:lnTo>
                <a:close/>
                <a:moveTo>
                  <a:pt x="83344" y="30956"/>
                </a:moveTo>
                <a:cubicBezTo>
                  <a:pt x="87286" y="30956"/>
                  <a:pt x="90488" y="34157"/>
                  <a:pt x="90488" y="38100"/>
                </a:cubicBezTo>
                <a:cubicBezTo>
                  <a:pt x="90488" y="42043"/>
                  <a:pt x="87286" y="45244"/>
                  <a:pt x="83344" y="45244"/>
                </a:cubicBezTo>
                <a:cubicBezTo>
                  <a:pt x="79401" y="45244"/>
                  <a:pt x="76200" y="42043"/>
                  <a:pt x="76200" y="38100"/>
                </a:cubicBezTo>
                <a:cubicBezTo>
                  <a:pt x="76200" y="34157"/>
                  <a:pt x="79401" y="30956"/>
                  <a:pt x="83344" y="30956"/>
                </a:cubicBezTo>
                <a:close/>
                <a:moveTo>
                  <a:pt x="100013" y="38100"/>
                </a:moveTo>
                <a:cubicBezTo>
                  <a:pt x="100013" y="34157"/>
                  <a:pt x="103214" y="30956"/>
                  <a:pt x="107156" y="30956"/>
                </a:cubicBezTo>
                <a:cubicBezTo>
                  <a:pt x="111099" y="30956"/>
                  <a:pt x="114300" y="34157"/>
                  <a:pt x="114300" y="38100"/>
                </a:cubicBezTo>
                <a:cubicBezTo>
                  <a:pt x="114300" y="42043"/>
                  <a:pt x="111099" y="45244"/>
                  <a:pt x="107156" y="45244"/>
                </a:cubicBezTo>
                <a:cubicBezTo>
                  <a:pt x="103214" y="45244"/>
                  <a:pt x="100013" y="42043"/>
                  <a:pt x="100013" y="38100"/>
                </a:cubicBezTo>
                <a:close/>
                <a:moveTo>
                  <a:pt x="19050" y="85725"/>
                </a:moveTo>
                <a:cubicBezTo>
                  <a:pt x="8543" y="85725"/>
                  <a:pt x="0" y="94268"/>
                  <a:pt x="0" y="104775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104775"/>
                </a:lnTo>
                <a:cubicBezTo>
                  <a:pt x="133350" y="94268"/>
                  <a:pt x="124807" y="85725"/>
                  <a:pt x="114300" y="85725"/>
                </a:cubicBezTo>
                <a:lnTo>
                  <a:pt x="19050" y="85725"/>
                </a:lnTo>
                <a:close/>
                <a:moveTo>
                  <a:pt x="83344" y="107156"/>
                </a:moveTo>
                <a:cubicBezTo>
                  <a:pt x="87286" y="107156"/>
                  <a:pt x="90488" y="110357"/>
                  <a:pt x="90488" y="114300"/>
                </a:cubicBezTo>
                <a:cubicBezTo>
                  <a:pt x="90488" y="118243"/>
                  <a:pt x="87286" y="121444"/>
                  <a:pt x="83344" y="121444"/>
                </a:cubicBezTo>
                <a:cubicBezTo>
                  <a:pt x="79401" y="121444"/>
                  <a:pt x="76200" y="118243"/>
                  <a:pt x="76200" y="114300"/>
                </a:cubicBezTo>
                <a:cubicBezTo>
                  <a:pt x="76200" y="110357"/>
                  <a:pt x="79401" y="107156"/>
                  <a:pt x="83344" y="107156"/>
                </a:cubicBezTo>
                <a:close/>
                <a:moveTo>
                  <a:pt x="100013" y="114300"/>
                </a:moveTo>
                <a:cubicBezTo>
                  <a:pt x="100013" y="110357"/>
                  <a:pt x="103214" y="107156"/>
                  <a:pt x="107156" y="107156"/>
                </a:cubicBezTo>
                <a:cubicBezTo>
                  <a:pt x="111099" y="107156"/>
                  <a:pt x="114300" y="110357"/>
                  <a:pt x="114300" y="114300"/>
                </a:cubicBezTo>
                <a:cubicBezTo>
                  <a:pt x="114300" y="118243"/>
                  <a:pt x="111099" y="121444"/>
                  <a:pt x="107156" y="121444"/>
                </a:cubicBezTo>
                <a:cubicBezTo>
                  <a:pt x="103214" y="121444"/>
                  <a:pt x="100013" y="118243"/>
                  <a:pt x="100013" y="114300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562725" y="2333625"/>
            <a:ext cx="105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Basic Features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296025" y="26384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Source/Destination IP &amp; Port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296025" y="28670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Protocol Type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296025" y="30956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Connection State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9034463" y="2214563"/>
            <a:ext cx="2771775" cy="1714500"/>
          </a:xfrm>
          <a:custGeom>
            <a:avLst/>
            <a:gdLst/>
            <a:ahLst/>
            <a:cxnLst/>
            <a:rect l="l" t="t" r="r" b="b"/>
            <a:pathLst>
              <a:path w="2771775" h="1714500">
                <a:moveTo>
                  <a:pt x="76192" y="0"/>
                </a:moveTo>
                <a:lnTo>
                  <a:pt x="2695583" y="0"/>
                </a:lnTo>
                <a:cubicBezTo>
                  <a:pt x="2737663" y="0"/>
                  <a:pt x="2771775" y="34112"/>
                  <a:pt x="2771775" y="76192"/>
                </a:cubicBezTo>
                <a:lnTo>
                  <a:pt x="2771775" y="1638308"/>
                </a:lnTo>
                <a:cubicBezTo>
                  <a:pt x="2771775" y="1680388"/>
                  <a:pt x="2737663" y="1714500"/>
                  <a:pt x="2695583" y="1714500"/>
                </a:cubicBezTo>
                <a:lnTo>
                  <a:pt x="76192" y="1714500"/>
                </a:lnTo>
                <a:cubicBezTo>
                  <a:pt x="34112" y="1714500"/>
                  <a:pt x="0" y="1680388"/>
                  <a:pt x="0" y="16383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9191625" y="23717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9420225" y="2333625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Content Features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153525" y="26384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Service Types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153525" y="28670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Bytes Transferred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153525" y="3095625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HTTP Methods &amp; User Agents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76963" y="4014788"/>
            <a:ext cx="2771775" cy="1714500"/>
          </a:xfrm>
          <a:custGeom>
            <a:avLst/>
            <a:gdLst/>
            <a:ahLst/>
            <a:cxnLst/>
            <a:rect l="l" t="t" r="r" b="b"/>
            <a:pathLst>
              <a:path w="2771775" h="1714500">
                <a:moveTo>
                  <a:pt x="76192" y="0"/>
                </a:moveTo>
                <a:lnTo>
                  <a:pt x="2695583" y="0"/>
                </a:lnTo>
                <a:cubicBezTo>
                  <a:pt x="2737663" y="0"/>
                  <a:pt x="2771775" y="34112"/>
                  <a:pt x="2771775" y="76192"/>
                </a:cubicBezTo>
                <a:lnTo>
                  <a:pt x="2771775" y="1638308"/>
                </a:lnTo>
                <a:cubicBezTo>
                  <a:pt x="2771775" y="1680388"/>
                  <a:pt x="2737663" y="1714500"/>
                  <a:pt x="2695583" y="1714500"/>
                </a:cubicBezTo>
                <a:lnTo>
                  <a:pt x="76192" y="1714500"/>
                </a:lnTo>
                <a:cubicBezTo>
                  <a:pt x="34112" y="1714500"/>
                  <a:pt x="0" y="1680388"/>
                  <a:pt x="0" y="16383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6305550" y="417195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85725" y="19050"/>
                </a:moveTo>
                <a:cubicBezTo>
                  <a:pt x="117277" y="19050"/>
                  <a:pt x="142875" y="44648"/>
                  <a:pt x="142875" y="76200"/>
                </a:cubicBezTo>
                <a:cubicBezTo>
                  <a:pt x="142875" y="107752"/>
                  <a:pt x="117277" y="133350"/>
                  <a:pt x="85725" y="133350"/>
                </a:cubicBezTo>
                <a:cubicBezTo>
                  <a:pt x="66318" y="133350"/>
                  <a:pt x="49143" y="123676"/>
                  <a:pt x="38814" y="108853"/>
                </a:cubicBezTo>
                <a:cubicBezTo>
                  <a:pt x="35808" y="104537"/>
                  <a:pt x="29855" y="103495"/>
                  <a:pt x="25539" y="106501"/>
                </a:cubicBezTo>
                <a:cubicBezTo>
                  <a:pt x="21223" y="109508"/>
                  <a:pt x="20181" y="115461"/>
                  <a:pt x="23187" y="119777"/>
                </a:cubicBezTo>
                <a:cubicBezTo>
                  <a:pt x="36939" y="139482"/>
                  <a:pt x="59829" y="152400"/>
                  <a:pt x="85725" y="152400"/>
                </a:cubicBezTo>
                <a:cubicBezTo>
                  <a:pt x="127814" y="152400"/>
                  <a:pt x="161925" y="118289"/>
                  <a:pt x="161925" y="76200"/>
                </a:cubicBezTo>
                <a:cubicBezTo>
                  <a:pt x="161925" y="34111"/>
                  <a:pt x="127814" y="0"/>
                  <a:pt x="85725" y="0"/>
                </a:cubicBezTo>
                <a:cubicBezTo>
                  <a:pt x="60216" y="0"/>
                  <a:pt x="37654" y="12531"/>
                  <a:pt x="23813" y="31760"/>
                </a:cubicBezTo>
                <a:lnTo>
                  <a:pt x="23813" y="23813"/>
                </a:lnTo>
                <a:cubicBezTo>
                  <a:pt x="23813" y="18544"/>
                  <a:pt x="19556" y="14288"/>
                  <a:pt x="14288" y="14288"/>
                </a:cubicBezTo>
                <a:cubicBezTo>
                  <a:pt x="9019" y="14288"/>
                  <a:pt x="4763" y="18544"/>
                  <a:pt x="4763" y="23813"/>
                </a:cubicBezTo>
                <a:lnTo>
                  <a:pt x="4763" y="57150"/>
                </a:lnTo>
                <a:cubicBezTo>
                  <a:pt x="4763" y="62419"/>
                  <a:pt x="9019" y="66675"/>
                  <a:pt x="14288" y="66675"/>
                </a:cubicBezTo>
                <a:lnTo>
                  <a:pt x="21610" y="66675"/>
                </a:lnTo>
                <a:cubicBezTo>
                  <a:pt x="21759" y="66675"/>
                  <a:pt x="21908" y="66675"/>
                  <a:pt x="22056" y="66675"/>
                </a:cubicBezTo>
                <a:lnTo>
                  <a:pt x="47655" y="66675"/>
                </a:lnTo>
                <a:cubicBezTo>
                  <a:pt x="52923" y="66675"/>
                  <a:pt x="57180" y="62419"/>
                  <a:pt x="57180" y="57150"/>
                </a:cubicBezTo>
                <a:cubicBezTo>
                  <a:pt x="57180" y="51881"/>
                  <a:pt x="52923" y="47625"/>
                  <a:pt x="47655" y="47625"/>
                </a:cubicBezTo>
                <a:lnTo>
                  <a:pt x="36255" y="47625"/>
                </a:lnTo>
                <a:cubicBezTo>
                  <a:pt x="46107" y="30540"/>
                  <a:pt x="64591" y="19050"/>
                  <a:pt x="85725" y="19050"/>
                </a:cubicBezTo>
                <a:close/>
                <a:moveTo>
                  <a:pt x="92869" y="45244"/>
                </a:moveTo>
                <a:cubicBezTo>
                  <a:pt x="92869" y="41285"/>
                  <a:pt x="89684" y="38100"/>
                  <a:pt x="85725" y="38100"/>
                </a:cubicBezTo>
                <a:cubicBezTo>
                  <a:pt x="81766" y="38100"/>
                  <a:pt x="78581" y="41285"/>
                  <a:pt x="78581" y="45244"/>
                </a:cubicBezTo>
                <a:lnTo>
                  <a:pt x="78581" y="76200"/>
                </a:lnTo>
                <a:cubicBezTo>
                  <a:pt x="78581" y="78105"/>
                  <a:pt x="79325" y="79921"/>
                  <a:pt x="80665" y="81260"/>
                </a:cubicBezTo>
                <a:lnTo>
                  <a:pt x="102096" y="102691"/>
                </a:lnTo>
                <a:cubicBezTo>
                  <a:pt x="104894" y="105489"/>
                  <a:pt x="109418" y="105489"/>
                  <a:pt x="112187" y="102691"/>
                </a:cubicBezTo>
                <a:cubicBezTo>
                  <a:pt x="114955" y="99893"/>
                  <a:pt x="114985" y="95369"/>
                  <a:pt x="112187" y="92601"/>
                </a:cubicBezTo>
                <a:lnTo>
                  <a:pt x="92839" y="73253"/>
                </a:lnTo>
                <a:lnTo>
                  <a:pt x="92839" y="45244"/>
                </a:ln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6562725" y="4133850"/>
            <a:ext cx="1514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Time-Based Features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296025" y="443865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Connection Duration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296025" y="466725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Connection Counts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296025" y="489585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Time Window Statistics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9034463" y="4014788"/>
            <a:ext cx="2771775" cy="1714500"/>
          </a:xfrm>
          <a:custGeom>
            <a:avLst/>
            <a:gdLst/>
            <a:ahLst/>
            <a:cxnLst/>
            <a:rect l="l" t="t" r="r" b="b"/>
            <a:pathLst>
              <a:path w="2771775" h="1714500">
                <a:moveTo>
                  <a:pt x="76192" y="0"/>
                </a:moveTo>
                <a:lnTo>
                  <a:pt x="2695583" y="0"/>
                </a:lnTo>
                <a:cubicBezTo>
                  <a:pt x="2737663" y="0"/>
                  <a:pt x="2771775" y="34112"/>
                  <a:pt x="2771775" y="76192"/>
                </a:cubicBezTo>
                <a:lnTo>
                  <a:pt x="2771775" y="1638308"/>
                </a:lnTo>
                <a:cubicBezTo>
                  <a:pt x="2771775" y="1680388"/>
                  <a:pt x="2737663" y="1714500"/>
                  <a:pt x="2695583" y="1714500"/>
                </a:cubicBezTo>
                <a:lnTo>
                  <a:pt x="76192" y="1714500"/>
                </a:lnTo>
                <a:cubicBezTo>
                  <a:pt x="34112" y="1714500"/>
                  <a:pt x="0" y="1680388"/>
                  <a:pt x="0" y="16383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1" name="Shape 59"/>
          <p:cNvSpPr/>
          <p:nvPr/>
        </p:nvSpPr>
        <p:spPr>
          <a:xfrm>
            <a:off x="9172575" y="41719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9056" y="102394"/>
                </a:moveTo>
                <a:lnTo>
                  <a:pt x="69056" y="83344"/>
                </a:lnTo>
                <a:lnTo>
                  <a:pt x="50006" y="83344"/>
                </a:lnTo>
                <a:cubicBezTo>
                  <a:pt x="46047" y="83344"/>
                  <a:pt x="42863" y="80159"/>
                  <a:pt x="42863" y="76200"/>
                </a:cubicBezTo>
                <a:cubicBezTo>
                  <a:pt x="42863" y="72241"/>
                  <a:pt x="46047" y="69056"/>
                  <a:pt x="50006" y="69056"/>
                </a:cubicBezTo>
                <a:lnTo>
                  <a:pt x="69056" y="69056"/>
                </a:lnTo>
                <a:lnTo>
                  <a:pt x="69056" y="50006"/>
                </a:lnTo>
                <a:cubicBezTo>
                  <a:pt x="69056" y="46047"/>
                  <a:pt x="72241" y="42863"/>
                  <a:pt x="76200" y="42863"/>
                </a:cubicBezTo>
                <a:cubicBezTo>
                  <a:pt x="80159" y="42863"/>
                  <a:pt x="83344" y="46047"/>
                  <a:pt x="83344" y="50006"/>
                </a:cubicBezTo>
                <a:lnTo>
                  <a:pt x="83344" y="69056"/>
                </a:lnTo>
                <a:lnTo>
                  <a:pt x="102394" y="69056"/>
                </a:lnTo>
                <a:cubicBezTo>
                  <a:pt x="106353" y="69056"/>
                  <a:pt x="109537" y="72241"/>
                  <a:pt x="109537" y="76200"/>
                </a:cubicBezTo>
                <a:cubicBezTo>
                  <a:pt x="109537" y="80159"/>
                  <a:pt x="106353" y="83344"/>
                  <a:pt x="102394" y="83344"/>
                </a:cubicBezTo>
                <a:lnTo>
                  <a:pt x="83344" y="83344"/>
                </a:lnTo>
                <a:lnTo>
                  <a:pt x="83344" y="102394"/>
                </a:lnTo>
                <a:cubicBezTo>
                  <a:pt x="83344" y="106353"/>
                  <a:pt x="80159" y="109537"/>
                  <a:pt x="76200" y="109537"/>
                </a:cubicBezTo>
                <a:cubicBezTo>
                  <a:pt x="72241" y="109537"/>
                  <a:pt x="69056" y="106353"/>
                  <a:pt x="69056" y="10239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9420225" y="4133850"/>
            <a:ext cx="1381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Additional Features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9153525" y="443865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Packet Size Distribution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9153525" y="466725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TCP Window Size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9153525" y="4895850"/>
            <a:ext cx="2600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JITTER &amp; Load Metrics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176963" y="5853113"/>
            <a:ext cx="5629275" cy="619125"/>
          </a:xfrm>
          <a:custGeom>
            <a:avLst/>
            <a:gdLst/>
            <a:ahLst/>
            <a:cxnLst/>
            <a:rect l="l" t="t" r="r" b="b"/>
            <a:pathLst>
              <a:path w="5629275" h="619125">
                <a:moveTo>
                  <a:pt x="76202" y="0"/>
                </a:moveTo>
                <a:lnTo>
                  <a:pt x="5553073" y="0"/>
                </a:lnTo>
                <a:cubicBezTo>
                  <a:pt x="5595158" y="0"/>
                  <a:pt x="5629275" y="34117"/>
                  <a:pt x="5629275" y="76202"/>
                </a:cubicBezTo>
                <a:lnTo>
                  <a:pt x="5629275" y="542923"/>
                </a:lnTo>
                <a:cubicBezTo>
                  <a:pt x="5629275" y="585008"/>
                  <a:pt x="5595158" y="619125"/>
                  <a:pt x="5553073" y="619125"/>
                </a:cubicBezTo>
                <a:lnTo>
                  <a:pt x="76202" y="619125"/>
                </a:lnTo>
                <a:cubicBezTo>
                  <a:pt x="34117" y="619125"/>
                  <a:pt x="0" y="585008"/>
                  <a:pt x="0" y="5429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7" name="Shape 65"/>
          <p:cNvSpPr/>
          <p:nvPr/>
        </p:nvSpPr>
        <p:spPr>
          <a:xfrm>
            <a:off x="6300788" y="60864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8" name="Text 66"/>
          <p:cNvSpPr/>
          <p:nvPr/>
        </p:nvSpPr>
        <p:spPr>
          <a:xfrm>
            <a:off x="6531620" y="5972175"/>
            <a:ext cx="52197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Attack Categories:</a:t>
            </a:r>
            <a:r>
              <a:rPr lang="en-US" sz="1050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Fuzzers, Analysis, Backdoors, DoS, Exploits, Generic, Reconnaissance, Shellcode, Worms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1707" y="446049"/>
            <a:ext cx="446049" cy="37171"/>
          </a:xfrm>
          <a:custGeom>
            <a:avLst/>
            <a:gdLst/>
            <a:ahLst/>
            <a:cxnLst/>
            <a:rect l="l" t="t" r="r" b="b"/>
            <a:pathLst>
              <a:path w="446049" h="37171">
                <a:moveTo>
                  <a:pt x="0" y="0"/>
                </a:moveTo>
                <a:lnTo>
                  <a:pt x="446049" y="0"/>
                </a:lnTo>
                <a:lnTo>
                  <a:pt x="446049" y="37171"/>
                </a:lnTo>
                <a:lnTo>
                  <a:pt x="0" y="37171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929268" y="371707"/>
            <a:ext cx="1663390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b="1" kern="0" spc="5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Comparative Analysis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1707" y="669073"/>
            <a:ext cx="11615854" cy="3717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4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Research Paper vs. Project Dataset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6354" y="1156939"/>
            <a:ext cx="6207512" cy="4618463"/>
          </a:xfrm>
          <a:custGeom>
            <a:avLst/>
            <a:gdLst/>
            <a:ahLst/>
            <a:cxnLst/>
            <a:rect l="l" t="t" r="r" b="b"/>
            <a:pathLst>
              <a:path w="6207512" h="4618463">
                <a:moveTo>
                  <a:pt x="74357" y="0"/>
                </a:moveTo>
                <a:lnTo>
                  <a:pt x="6133155" y="0"/>
                </a:lnTo>
                <a:cubicBezTo>
                  <a:pt x="6174221" y="0"/>
                  <a:pt x="6207512" y="33291"/>
                  <a:pt x="6207512" y="74357"/>
                </a:cubicBezTo>
                <a:lnTo>
                  <a:pt x="6207512" y="4544106"/>
                </a:lnTo>
                <a:cubicBezTo>
                  <a:pt x="6207512" y="4585173"/>
                  <a:pt x="6174221" y="4618463"/>
                  <a:pt x="6133155" y="4618463"/>
                </a:cubicBezTo>
                <a:lnTo>
                  <a:pt x="74357" y="4618463"/>
                </a:lnTo>
                <a:cubicBezTo>
                  <a:pt x="33291" y="4618463"/>
                  <a:pt x="0" y="4585173"/>
                  <a:pt x="0" y="4544106"/>
                </a:cubicBezTo>
                <a:lnTo>
                  <a:pt x="0" y="74357"/>
                </a:lnTo>
                <a:cubicBezTo>
                  <a:pt x="0" y="33318"/>
                  <a:pt x="33318" y="0"/>
                  <a:pt x="74357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71500" y="1347439"/>
            <a:ext cx="195146" cy="223024"/>
          </a:xfrm>
          <a:custGeom>
            <a:avLst/>
            <a:gdLst/>
            <a:ahLst/>
            <a:cxnLst/>
            <a:rect l="l" t="t" r="r" b="b"/>
            <a:pathLst>
              <a:path w="195146" h="223024">
                <a:moveTo>
                  <a:pt x="167268" y="223024"/>
                </a:moveTo>
                <a:lnTo>
                  <a:pt x="41817" y="223024"/>
                </a:lnTo>
                <a:cubicBezTo>
                  <a:pt x="18731" y="223024"/>
                  <a:pt x="0" y="204294"/>
                  <a:pt x="0" y="181207"/>
                </a:cubicBezTo>
                <a:lnTo>
                  <a:pt x="0" y="41817"/>
                </a:lnTo>
                <a:cubicBezTo>
                  <a:pt x="0" y="18731"/>
                  <a:pt x="18731" y="0"/>
                  <a:pt x="41817" y="0"/>
                </a:cubicBezTo>
                <a:lnTo>
                  <a:pt x="174238" y="0"/>
                </a:lnTo>
                <a:cubicBezTo>
                  <a:pt x="185781" y="0"/>
                  <a:pt x="195146" y="9365"/>
                  <a:pt x="195146" y="20909"/>
                </a:cubicBezTo>
                <a:lnTo>
                  <a:pt x="195146" y="146360"/>
                </a:lnTo>
                <a:cubicBezTo>
                  <a:pt x="195146" y="155464"/>
                  <a:pt x="189309" y="163217"/>
                  <a:pt x="181207" y="166092"/>
                </a:cubicBezTo>
                <a:lnTo>
                  <a:pt x="181207" y="195146"/>
                </a:lnTo>
                <a:cubicBezTo>
                  <a:pt x="188917" y="195146"/>
                  <a:pt x="195146" y="201375"/>
                  <a:pt x="195146" y="209085"/>
                </a:cubicBezTo>
                <a:cubicBezTo>
                  <a:pt x="195146" y="216795"/>
                  <a:pt x="188917" y="223024"/>
                  <a:pt x="181207" y="223024"/>
                </a:cubicBezTo>
                <a:lnTo>
                  <a:pt x="167268" y="223024"/>
                </a:lnTo>
                <a:close/>
                <a:moveTo>
                  <a:pt x="41817" y="167268"/>
                </a:moveTo>
                <a:cubicBezTo>
                  <a:pt x="34107" y="167268"/>
                  <a:pt x="27878" y="173497"/>
                  <a:pt x="27878" y="181207"/>
                </a:cubicBezTo>
                <a:cubicBezTo>
                  <a:pt x="27878" y="188917"/>
                  <a:pt x="34107" y="195146"/>
                  <a:pt x="41817" y="195146"/>
                </a:cubicBezTo>
                <a:lnTo>
                  <a:pt x="153329" y="195146"/>
                </a:lnTo>
                <a:lnTo>
                  <a:pt x="153329" y="167268"/>
                </a:lnTo>
                <a:lnTo>
                  <a:pt x="41817" y="167268"/>
                </a:lnTo>
                <a:close/>
                <a:moveTo>
                  <a:pt x="55756" y="66210"/>
                </a:moveTo>
                <a:cubicBezTo>
                  <a:pt x="55756" y="72004"/>
                  <a:pt x="60417" y="76665"/>
                  <a:pt x="66210" y="76665"/>
                </a:cubicBezTo>
                <a:lnTo>
                  <a:pt x="142875" y="76665"/>
                </a:lnTo>
                <a:cubicBezTo>
                  <a:pt x="148668" y="76665"/>
                  <a:pt x="153329" y="72004"/>
                  <a:pt x="153329" y="66210"/>
                </a:cubicBezTo>
                <a:cubicBezTo>
                  <a:pt x="153329" y="60417"/>
                  <a:pt x="148668" y="55756"/>
                  <a:pt x="142875" y="55756"/>
                </a:cubicBezTo>
                <a:lnTo>
                  <a:pt x="66210" y="55756"/>
                </a:lnTo>
                <a:cubicBezTo>
                  <a:pt x="60417" y="55756"/>
                  <a:pt x="55756" y="60417"/>
                  <a:pt x="55756" y="66210"/>
                </a:cubicBezTo>
                <a:close/>
                <a:moveTo>
                  <a:pt x="66210" y="97573"/>
                </a:moveTo>
                <a:cubicBezTo>
                  <a:pt x="60417" y="97573"/>
                  <a:pt x="55756" y="102234"/>
                  <a:pt x="55756" y="108027"/>
                </a:cubicBezTo>
                <a:cubicBezTo>
                  <a:pt x="55756" y="113821"/>
                  <a:pt x="60417" y="118482"/>
                  <a:pt x="66210" y="118482"/>
                </a:cubicBezTo>
                <a:lnTo>
                  <a:pt x="142875" y="118482"/>
                </a:lnTo>
                <a:cubicBezTo>
                  <a:pt x="148668" y="118482"/>
                  <a:pt x="153329" y="113821"/>
                  <a:pt x="153329" y="108027"/>
                </a:cubicBezTo>
                <a:cubicBezTo>
                  <a:pt x="153329" y="102234"/>
                  <a:pt x="148668" y="97573"/>
                  <a:pt x="142875" y="97573"/>
                </a:cubicBezTo>
                <a:lnTo>
                  <a:pt x="66210" y="97573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808463" y="1310268"/>
            <a:ext cx="5733585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Research Paper Datasets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48268" y="1778678"/>
            <a:ext cx="5882268" cy="966439"/>
          </a:xfrm>
          <a:custGeom>
            <a:avLst/>
            <a:gdLst/>
            <a:ahLst/>
            <a:cxnLst/>
            <a:rect l="l" t="t" r="r" b="b"/>
            <a:pathLst>
              <a:path w="5882268" h="966439">
                <a:moveTo>
                  <a:pt x="37171" y="0"/>
                </a:moveTo>
                <a:lnTo>
                  <a:pt x="5807930" y="0"/>
                </a:lnTo>
                <a:cubicBezTo>
                  <a:pt x="5848958" y="0"/>
                  <a:pt x="5882268" y="33310"/>
                  <a:pt x="5882268" y="74338"/>
                </a:cubicBezTo>
                <a:lnTo>
                  <a:pt x="5882268" y="892101"/>
                </a:lnTo>
                <a:cubicBezTo>
                  <a:pt x="5882268" y="933129"/>
                  <a:pt x="5848958" y="966439"/>
                  <a:pt x="5807930" y="966439"/>
                </a:cubicBezTo>
                <a:lnTo>
                  <a:pt x="37171" y="966439"/>
                </a:lnTo>
                <a:cubicBezTo>
                  <a:pt x="16642" y="966439"/>
                  <a:pt x="0" y="949797"/>
                  <a:pt x="0" y="929268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48268" y="1778678"/>
            <a:ext cx="37171" cy="966439"/>
          </a:xfrm>
          <a:custGeom>
            <a:avLst/>
            <a:gdLst/>
            <a:ahLst/>
            <a:cxnLst/>
            <a:rect l="l" t="t" r="r" b="b"/>
            <a:pathLst>
              <a:path w="37171" h="966439">
                <a:moveTo>
                  <a:pt x="37171" y="0"/>
                </a:moveTo>
                <a:lnTo>
                  <a:pt x="37171" y="0"/>
                </a:lnTo>
                <a:lnTo>
                  <a:pt x="37171" y="966439"/>
                </a:lnTo>
                <a:lnTo>
                  <a:pt x="37171" y="966439"/>
                </a:lnTo>
                <a:cubicBezTo>
                  <a:pt x="16642" y="966439"/>
                  <a:pt x="0" y="949797"/>
                  <a:pt x="0" y="929268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678366" y="1890190"/>
            <a:ext cx="178419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CIC-IDS2017 (Original)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91498" y="1908775"/>
            <a:ext cx="929268" cy="223024"/>
          </a:xfrm>
          <a:custGeom>
            <a:avLst/>
            <a:gdLst/>
            <a:ahLst/>
            <a:cxnLst/>
            <a:rect l="l" t="t" r="r" b="b"/>
            <a:pathLst>
              <a:path w="929268" h="223024">
                <a:moveTo>
                  <a:pt x="111512" y="0"/>
                </a:moveTo>
                <a:lnTo>
                  <a:pt x="817756" y="0"/>
                </a:lnTo>
                <a:cubicBezTo>
                  <a:pt x="879343" y="0"/>
                  <a:pt x="929268" y="49926"/>
                  <a:pt x="929268" y="111512"/>
                </a:cubicBezTo>
                <a:lnTo>
                  <a:pt x="929268" y="111512"/>
                </a:lnTo>
                <a:cubicBezTo>
                  <a:pt x="929268" y="173099"/>
                  <a:pt x="879343" y="223024"/>
                  <a:pt x="817756" y="223024"/>
                </a:cubicBezTo>
                <a:lnTo>
                  <a:pt x="111512" y="223024"/>
                </a:lnTo>
                <a:cubicBezTo>
                  <a:pt x="49926" y="223024"/>
                  <a:pt x="0" y="173099"/>
                  <a:pt x="0" y="111512"/>
                </a:cubicBezTo>
                <a:lnTo>
                  <a:pt x="0" y="111512"/>
                </a:lnTo>
                <a:cubicBezTo>
                  <a:pt x="0" y="49926"/>
                  <a:pt x="49926" y="0"/>
                  <a:pt x="11151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391498" y="1908775"/>
            <a:ext cx="985024" cy="223024"/>
          </a:xfrm>
          <a:prstGeom prst="rect">
            <a:avLst/>
          </a:prstGeom>
          <a:noFill/>
          <a:ln/>
        </p:spPr>
        <p:txBody>
          <a:bodyPr wrap="square" lIns="74341" tIns="37171" rIns="74341" bIns="37171" rtlCol="0" anchor="ctr"/>
          <a:lstStyle/>
          <a:p>
            <a:pPr>
              <a:lnSpc>
                <a:spcPct val="110000"/>
              </a:lnSpc>
            </a:pPr>
            <a:r>
              <a:rPr lang="en-US" sz="878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Detection Focus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99274" y="2261897"/>
            <a:ext cx="97573" cy="111512"/>
          </a:xfrm>
          <a:custGeom>
            <a:avLst/>
            <a:gdLst/>
            <a:ahLst/>
            <a:cxnLst/>
            <a:rect l="l" t="t" r="r" b="b"/>
            <a:pathLst>
              <a:path w="97573" h="111512">
                <a:moveTo>
                  <a:pt x="97573" y="44823"/>
                </a:moveTo>
                <a:cubicBezTo>
                  <a:pt x="94350" y="46957"/>
                  <a:pt x="90647" y="48678"/>
                  <a:pt x="86792" y="50050"/>
                </a:cubicBezTo>
                <a:cubicBezTo>
                  <a:pt x="76556" y="53709"/>
                  <a:pt x="63118" y="55756"/>
                  <a:pt x="48787" y="55756"/>
                </a:cubicBezTo>
                <a:cubicBezTo>
                  <a:pt x="34456" y="55756"/>
                  <a:pt x="20996" y="53687"/>
                  <a:pt x="10781" y="50050"/>
                </a:cubicBezTo>
                <a:cubicBezTo>
                  <a:pt x="6948" y="48678"/>
                  <a:pt x="3223" y="46957"/>
                  <a:pt x="0" y="44823"/>
                </a:cubicBezTo>
                <a:lnTo>
                  <a:pt x="0" y="62726"/>
                </a:lnTo>
                <a:cubicBezTo>
                  <a:pt x="0" y="72352"/>
                  <a:pt x="21845" y="80149"/>
                  <a:pt x="48787" y="80149"/>
                </a:cubicBezTo>
                <a:cubicBezTo>
                  <a:pt x="75728" y="80149"/>
                  <a:pt x="97573" y="72352"/>
                  <a:pt x="97573" y="62726"/>
                </a:cubicBezTo>
                <a:lnTo>
                  <a:pt x="97573" y="44823"/>
                </a:lnTo>
                <a:close/>
                <a:moveTo>
                  <a:pt x="97573" y="27878"/>
                </a:moveTo>
                <a:lnTo>
                  <a:pt x="97573" y="17424"/>
                </a:lnTo>
                <a:cubicBezTo>
                  <a:pt x="97573" y="7797"/>
                  <a:pt x="75728" y="0"/>
                  <a:pt x="48787" y="0"/>
                </a:cubicBezTo>
                <a:cubicBezTo>
                  <a:pt x="21845" y="0"/>
                  <a:pt x="0" y="7797"/>
                  <a:pt x="0" y="17424"/>
                </a:cubicBezTo>
                <a:lnTo>
                  <a:pt x="0" y="27878"/>
                </a:lnTo>
                <a:cubicBezTo>
                  <a:pt x="0" y="37505"/>
                  <a:pt x="21845" y="45302"/>
                  <a:pt x="48787" y="45302"/>
                </a:cubicBezTo>
                <a:cubicBezTo>
                  <a:pt x="75728" y="45302"/>
                  <a:pt x="97573" y="37505"/>
                  <a:pt x="97573" y="27878"/>
                </a:cubicBezTo>
                <a:close/>
                <a:moveTo>
                  <a:pt x="86792" y="84897"/>
                </a:moveTo>
                <a:cubicBezTo>
                  <a:pt x="76578" y="88535"/>
                  <a:pt x="63139" y="90604"/>
                  <a:pt x="48787" y="90604"/>
                </a:cubicBezTo>
                <a:cubicBezTo>
                  <a:pt x="34434" y="90604"/>
                  <a:pt x="20996" y="88535"/>
                  <a:pt x="10781" y="84897"/>
                </a:cubicBezTo>
                <a:cubicBezTo>
                  <a:pt x="6948" y="83525"/>
                  <a:pt x="3223" y="81805"/>
                  <a:pt x="0" y="79670"/>
                </a:cubicBezTo>
                <a:lnTo>
                  <a:pt x="0" y="94088"/>
                </a:lnTo>
                <a:cubicBezTo>
                  <a:pt x="0" y="103715"/>
                  <a:pt x="21845" y="111512"/>
                  <a:pt x="48787" y="111512"/>
                </a:cubicBezTo>
                <a:cubicBezTo>
                  <a:pt x="75728" y="111512"/>
                  <a:pt x="97573" y="103715"/>
                  <a:pt x="97573" y="94088"/>
                </a:cubicBezTo>
                <a:lnTo>
                  <a:pt x="97573" y="79670"/>
                </a:lnTo>
                <a:cubicBezTo>
                  <a:pt x="94350" y="81805"/>
                  <a:pt x="90647" y="83525"/>
                  <a:pt x="86792" y="84897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92098" y="2224726"/>
            <a:ext cx="687659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2.8M flows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567374" y="2261897"/>
            <a:ext cx="111512" cy="111512"/>
          </a:xfrm>
          <a:custGeom>
            <a:avLst/>
            <a:gdLst/>
            <a:ahLst/>
            <a:cxnLst/>
            <a:rect l="l" t="t" r="r" b="b"/>
            <a:pathLst>
              <a:path w="111512" h="111512">
                <a:moveTo>
                  <a:pt x="0" y="15681"/>
                </a:moveTo>
                <a:cubicBezTo>
                  <a:pt x="0" y="12806"/>
                  <a:pt x="2330" y="10454"/>
                  <a:pt x="5227" y="10454"/>
                </a:cubicBezTo>
                <a:lnTo>
                  <a:pt x="15681" y="10454"/>
                </a:lnTo>
                <a:cubicBezTo>
                  <a:pt x="18578" y="10454"/>
                  <a:pt x="20909" y="12785"/>
                  <a:pt x="20909" y="15681"/>
                </a:cubicBezTo>
                <a:lnTo>
                  <a:pt x="20909" y="38332"/>
                </a:lnTo>
                <a:lnTo>
                  <a:pt x="26136" y="38332"/>
                </a:lnTo>
                <a:cubicBezTo>
                  <a:pt x="29032" y="38332"/>
                  <a:pt x="31363" y="40663"/>
                  <a:pt x="31363" y="43559"/>
                </a:cubicBezTo>
                <a:cubicBezTo>
                  <a:pt x="31363" y="46456"/>
                  <a:pt x="29032" y="48787"/>
                  <a:pt x="26136" y="48787"/>
                </a:cubicBezTo>
                <a:lnTo>
                  <a:pt x="5227" y="48787"/>
                </a:lnTo>
                <a:cubicBezTo>
                  <a:pt x="2330" y="48787"/>
                  <a:pt x="0" y="46456"/>
                  <a:pt x="0" y="43559"/>
                </a:cubicBezTo>
                <a:cubicBezTo>
                  <a:pt x="0" y="40663"/>
                  <a:pt x="2330" y="38332"/>
                  <a:pt x="5227" y="38332"/>
                </a:cubicBezTo>
                <a:lnTo>
                  <a:pt x="10454" y="38332"/>
                </a:lnTo>
                <a:lnTo>
                  <a:pt x="10454" y="20909"/>
                </a:lnTo>
                <a:lnTo>
                  <a:pt x="5227" y="20909"/>
                </a:lnTo>
                <a:cubicBezTo>
                  <a:pt x="2330" y="20909"/>
                  <a:pt x="0" y="18578"/>
                  <a:pt x="0" y="15681"/>
                </a:cubicBezTo>
                <a:close/>
                <a:moveTo>
                  <a:pt x="6621" y="65601"/>
                </a:moveTo>
                <a:cubicBezTo>
                  <a:pt x="9104" y="63727"/>
                  <a:pt x="12131" y="62726"/>
                  <a:pt x="15246" y="62726"/>
                </a:cubicBezTo>
                <a:lnTo>
                  <a:pt x="16313" y="62726"/>
                </a:lnTo>
                <a:cubicBezTo>
                  <a:pt x="23653" y="62726"/>
                  <a:pt x="29620" y="68693"/>
                  <a:pt x="29620" y="76033"/>
                </a:cubicBezTo>
                <a:cubicBezTo>
                  <a:pt x="29620" y="80302"/>
                  <a:pt x="27573" y="84288"/>
                  <a:pt x="24132" y="86792"/>
                </a:cubicBezTo>
                <a:lnTo>
                  <a:pt x="18905" y="90604"/>
                </a:lnTo>
                <a:lnTo>
                  <a:pt x="26136" y="90604"/>
                </a:lnTo>
                <a:cubicBezTo>
                  <a:pt x="29032" y="90604"/>
                  <a:pt x="31363" y="92934"/>
                  <a:pt x="31363" y="95831"/>
                </a:cubicBezTo>
                <a:cubicBezTo>
                  <a:pt x="31363" y="98727"/>
                  <a:pt x="29032" y="101058"/>
                  <a:pt x="26136" y="101058"/>
                </a:cubicBezTo>
                <a:lnTo>
                  <a:pt x="6381" y="101058"/>
                </a:lnTo>
                <a:cubicBezTo>
                  <a:pt x="2853" y="101058"/>
                  <a:pt x="0" y="98205"/>
                  <a:pt x="0" y="94676"/>
                </a:cubicBezTo>
                <a:cubicBezTo>
                  <a:pt x="0" y="92629"/>
                  <a:pt x="980" y="90713"/>
                  <a:pt x="2635" y="89515"/>
                </a:cubicBezTo>
                <a:lnTo>
                  <a:pt x="17990" y="78342"/>
                </a:lnTo>
                <a:cubicBezTo>
                  <a:pt x="18731" y="77797"/>
                  <a:pt x="19166" y="76948"/>
                  <a:pt x="19166" y="76033"/>
                </a:cubicBezTo>
                <a:cubicBezTo>
                  <a:pt x="19166" y="74465"/>
                  <a:pt x="17881" y="73180"/>
                  <a:pt x="16313" y="73180"/>
                </a:cubicBezTo>
                <a:lnTo>
                  <a:pt x="15246" y="73180"/>
                </a:lnTo>
                <a:cubicBezTo>
                  <a:pt x="14396" y="73180"/>
                  <a:pt x="13569" y="73463"/>
                  <a:pt x="12894" y="73964"/>
                </a:cubicBezTo>
                <a:lnTo>
                  <a:pt x="8363" y="77362"/>
                </a:lnTo>
                <a:cubicBezTo>
                  <a:pt x="6055" y="79104"/>
                  <a:pt x="2788" y="78625"/>
                  <a:pt x="1045" y="76316"/>
                </a:cubicBezTo>
                <a:cubicBezTo>
                  <a:pt x="-697" y="74008"/>
                  <a:pt x="-218" y="70741"/>
                  <a:pt x="2091" y="68998"/>
                </a:cubicBezTo>
                <a:lnTo>
                  <a:pt x="6621" y="65601"/>
                </a:lnTo>
                <a:close/>
                <a:moveTo>
                  <a:pt x="48787" y="13939"/>
                </a:moveTo>
                <a:lnTo>
                  <a:pt x="104543" y="13939"/>
                </a:lnTo>
                <a:cubicBezTo>
                  <a:pt x="108398" y="13939"/>
                  <a:pt x="111512" y="17054"/>
                  <a:pt x="111512" y="20909"/>
                </a:cubicBezTo>
                <a:cubicBezTo>
                  <a:pt x="111512" y="24764"/>
                  <a:pt x="108398" y="27878"/>
                  <a:pt x="104543" y="27878"/>
                </a:cubicBezTo>
                <a:lnTo>
                  <a:pt x="48787" y="27878"/>
                </a:lnTo>
                <a:cubicBezTo>
                  <a:pt x="44932" y="27878"/>
                  <a:pt x="41817" y="24764"/>
                  <a:pt x="41817" y="20909"/>
                </a:cubicBezTo>
                <a:cubicBezTo>
                  <a:pt x="41817" y="17054"/>
                  <a:pt x="44932" y="13939"/>
                  <a:pt x="48787" y="13939"/>
                </a:cubicBezTo>
                <a:close/>
                <a:moveTo>
                  <a:pt x="48787" y="48787"/>
                </a:moveTo>
                <a:lnTo>
                  <a:pt x="104543" y="48787"/>
                </a:lnTo>
                <a:cubicBezTo>
                  <a:pt x="108398" y="48787"/>
                  <a:pt x="111512" y="51901"/>
                  <a:pt x="111512" y="55756"/>
                </a:cubicBezTo>
                <a:cubicBezTo>
                  <a:pt x="111512" y="59611"/>
                  <a:pt x="108398" y="62726"/>
                  <a:pt x="104543" y="62726"/>
                </a:cubicBezTo>
                <a:lnTo>
                  <a:pt x="48787" y="62726"/>
                </a:lnTo>
                <a:cubicBezTo>
                  <a:pt x="44932" y="62726"/>
                  <a:pt x="41817" y="59611"/>
                  <a:pt x="41817" y="55756"/>
                </a:cubicBezTo>
                <a:cubicBezTo>
                  <a:pt x="41817" y="51901"/>
                  <a:pt x="44932" y="48787"/>
                  <a:pt x="48787" y="48787"/>
                </a:cubicBezTo>
                <a:close/>
                <a:moveTo>
                  <a:pt x="48787" y="83634"/>
                </a:moveTo>
                <a:lnTo>
                  <a:pt x="104543" y="83634"/>
                </a:lnTo>
                <a:cubicBezTo>
                  <a:pt x="108398" y="83634"/>
                  <a:pt x="111512" y="86749"/>
                  <a:pt x="111512" y="90604"/>
                </a:cubicBezTo>
                <a:cubicBezTo>
                  <a:pt x="111512" y="94459"/>
                  <a:pt x="108398" y="97573"/>
                  <a:pt x="104543" y="97573"/>
                </a:cubicBezTo>
                <a:lnTo>
                  <a:pt x="48787" y="97573"/>
                </a:lnTo>
                <a:cubicBezTo>
                  <a:pt x="44932" y="97573"/>
                  <a:pt x="41817" y="94459"/>
                  <a:pt x="41817" y="90604"/>
                </a:cubicBezTo>
                <a:cubicBezTo>
                  <a:pt x="41817" y="86749"/>
                  <a:pt x="44932" y="83634"/>
                  <a:pt x="48787" y="83634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767167" y="2224726"/>
            <a:ext cx="706244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80 features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85335" y="2484921"/>
            <a:ext cx="125451" cy="111512"/>
          </a:xfrm>
          <a:custGeom>
            <a:avLst/>
            <a:gdLst/>
            <a:ahLst/>
            <a:cxnLst/>
            <a:rect l="l" t="t" r="r" b="b"/>
            <a:pathLst>
              <a:path w="125451" h="111512">
                <a:moveTo>
                  <a:pt x="41817" y="20909"/>
                </a:moveTo>
                <a:cubicBezTo>
                  <a:pt x="41817" y="9365"/>
                  <a:pt x="51182" y="0"/>
                  <a:pt x="62726" y="0"/>
                </a:cubicBezTo>
                <a:cubicBezTo>
                  <a:pt x="74269" y="0"/>
                  <a:pt x="83634" y="9365"/>
                  <a:pt x="83634" y="20909"/>
                </a:cubicBezTo>
                <a:lnTo>
                  <a:pt x="83634" y="21693"/>
                </a:lnTo>
                <a:cubicBezTo>
                  <a:pt x="83634" y="25112"/>
                  <a:pt x="80868" y="27878"/>
                  <a:pt x="77449" y="27878"/>
                </a:cubicBezTo>
                <a:lnTo>
                  <a:pt x="48024" y="27878"/>
                </a:lnTo>
                <a:cubicBezTo>
                  <a:pt x="44605" y="27878"/>
                  <a:pt x="41839" y="25112"/>
                  <a:pt x="41839" y="21693"/>
                </a:cubicBezTo>
                <a:lnTo>
                  <a:pt x="41839" y="20909"/>
                </a:lnTo>
                <a:close/>
                <a:moveTo>
                  <a:pt x="117088" y="23696"/>
                </a:moveTo>
                <a:cubicBezTo>
                  <a:pt x="119396" y="26767"/>
                  <a:pt x="118765" y="31145"/>
                  <a:pt x="115694" y="33454"/>
                </a:cubicBezTo>
                <a:lnTo>
                  <a:pt x="94393" y="49418"/>
                </a:lnTo>
                <a:cubicBezTo>
                  <a:pt x="95548" y="51357"/>
                  <a:pt x="96419" y="53491"/>
                  <a:pt x="96963" y="55756"/>
                </a:cubicBezTo>
                <a:lnTo>
                  <a:pt x="118482" y="55756"/>
                </a:lnTo>
                <a:cubicBezTo>
                  <a:pt x="122337" y="55756"/>
                  <a:pt x="125451" y="58871"/>
                  <a:pt x="125451" y="62726"/>
                </a:cubicBezTo>
                <a:cubicBezTo>
                  <a:pt x="125451" y="66581"/>
                  <a:pt x="122337" y="69695"/>
                  <a:pt x="118482" y="69695"/>
                </a:cubicBezTo>
                <a:lnTo>
                  <a:pt x="97573" y="69695"/>
                </a:lnTo>
                <a:lnTo>
                  <a:pt x="97573" y="76665"/>
                </a:lnTo>
                <a:cubicBezTo>
                  <a:pt x="97573" y="77231"/>
                  <a:pt x="97551" y="77819"/>
                  <a:pt x="97530" y="78385"/>
                </a:cubicBezTo>
                <a:lnTo>
                  <a:pt x="115694" y="91998"/>
                </a:lnTo>
                <a:cubicBezTo>
                  <a:pt x="118765" y="94306"/>
                  <a:pt x="119396" y="98684"/>
                  <a:pt x="117088" y="101755"/>
                </a:cubicBezTo>
                <a:cubicBezTo>
                  <a:pt x="114779" y="104826"/>
                  <a:pt x="110401" y="105457"/>
                  <a:pt x="107330" y="103149"/>
                </a:cubicBezTo>
                <a:lnTo>
                  <a:pt x="93587" y="92847"/>
                </a:lnTo>
                <a:cubicBezTo>
                  <a:pt x="88535" y="102474"/>
                  <a:pt x="79104" y="109443"/>
                  <a:pt x="67953" y="111120"/>
                </a:cubicBezTo>
                <a:lnTo>
                  <a:pt x="67953" y="60983"/>
                </a:lnTo>
                <a:cubicBezTo>
                  <a:pt x="67953" y="58087"/>
                  <a:pt x="65622" y="55756"/>
                  <a:pt x="62726" y="55756"/>
                </a:cubicBezTo>
                <a:cubicBezTo>
                  <a:pt x="59829" y="55756"/>
                  <a:pt x="57498" y="58087"/>
                  <a:pt x="57498" y="60983"/>
                </a:cubicBezTo>
                <a:lnTo>
                  <a:pt x="57498" y="111120"/>
                </a:lnTo>
                <a:cubicBezTo>
                  <a:pt x="46347" y="109443"/>
                  <a:pt x="36917" y="102474"/>
                  <a:pt x="31864" y="92847"/>
                </a:cubicBezTo>
                <a:lnTo>
                  <a:pt x="18121" y="103149"/>
                </a:lnTo>
                <a:cubicBezTo>
                  <a:pt x="15050" y="105457"/>
                  <a:pt x="10672" y="104826"/>
                  <a:pt x="8363" y="101755"/>
                </a:cubicBezTo>
                <a:cubicBezTo>
                  <a:pt x="6055" y="98684"/>
                  <a:pt x="6686" y="94306"/>
                  <a:pt x="9757" y="91998"/>
                </a:cubicBezTo>
                <a:lnTo>
                  <a:pt x="27922" y="78385"/>
                </a:lnTo>
                <a:cubicBezTo>
                  <a:pt x="27900" y="77819"/>
                  <a:pt x="27878" y="77253"/>
                  <a:pt x="27878" y="76665"/>
                </a:cubicBezTo>
                <a:lnTo>
                  <a:pt x="27878" y="69695"/>
                </a:lnTo>
                <a:lnTo>
                  <a:pt x="6970" y="69695"/>
                </a:lnTo>
                <a:cubicBezTo>
                  <a:pt x="3115" y="69695"/>
                  <a:pt x="0" y="66581"/>
                  <a:pt x="0" y="62726"/>
                </a:cubicBezTo>
                <a:cubicBezTo>
                  <a:pt x="0" y="58871"/>
                  <a:pt x="3115" y="55756"/>
                  <a:pt x="6970" y="55756"/>
                </a:cubicBezTo>
                <a:lnTo>
                  <a:pt x="28488" y="55756"/>
                </a:lnTo>
                <a:cubicBezTo>
                  <a:pt x="29032" y="53491"/>
                  <a:pt x="29904" y="51357"/>
                  <a:pt x="31058" y="49418"/>
                </a:cubicBezTo>
                <a:lnTo>
                  <a:pt x="9757" y="33454"/>
                </a:lnTo>
                <a:cubicBezTo>
                  <a:pt x="6686" y="31145"/>
                  <a:pt x="6055" y="26767"/>
                  <a:pt x="8363" y="23696"/>
                </a:cubicBezTo>
                <a:cubicBezTo>
                  <a:pt x="10672" y="20625"/>
                  <a:pt x="15050" y="19994"/>
                  <a:pt x="18121" y="22302"/>
                </a:cubicBezTo>
                <a:lnTo>
                  <a:pt x="41817" y="40075"/>
                </a:lnTo>
                <a:cubicBezTo>
                  <a:pt x="44496" y="38964"/>
                  <a:pt x="47436" y="38332"/>
                  <a:pt x="50529" y="38332"/>
                </a:cubicBezTo>
                <a:lnTo>
                  <a:pt x="74922" y="38332"/>
                </a:lnTo>
                <a:cubicBezTo>
                  <a:pt x="78015" y="38332"/>
                  <a:pt x="80955" y="38942"/>
                  <a:pt x="83634" y="40075"/>
                </a:cubicBezTo>
                <a:lnTo>
                  <a:pt x="107330" y="22302"/>
                </a:lnTo>
                <a:cubicBezTo>
                  <a:pt x="110401" y="19994"/>
                  <a:pt x="114779" y="20625"/>
                  <a:pt x="117088" y="23696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92098" y="2447751"/>
            <a:ext cx="882805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14 attack types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574343" y="2484921"/>
            <a:ext cx="97573" cy="111512"/>
          </a:xfrm>
          <a:custGeom>
            <a:avLst/>
            <a:gdLst/>
            <a:ahLst/>
            <a:cxnLst/>
            <a:rect l="l" t="t" r="r" b="b"/>
            <a:pathLst>
              <a:path w="97573" h="111512">
                <a:moveTo>
                  <a:pt x="27878" y="0"/>
                </a:moveTo>
                <a:cubicBezTo>
                  <a:pt x="24023" y="0"/>
                  <a:pt x="20909" y="3115"/>
                  <a:pt x="20909" y="6970"/>
                </a:cubicBezTo>
                <a:lnTo>
                  <a:pt x="20909" y="13939"/>
                </a:lnTo>
                <a:lnTo>
                  <a:pt x="13939" y="13939"/>
                </a:lnTo>
                <a:cubicBezTo>
                  <a:pt x="6251" y="13939"/>
                  <a:pt x="0" y="20190"/>
                  <a:pt x="0" y="27878"/>
                </a:cubicBezTo>
                <a:lnTo>
                  <a:pt x="0" y="38332"/>
                </a:lnTo>
                <a:lnTo>
                  <a:pt x="97573" y="38332"/>
                </a:lnTo>
                <a:lnTo>
                  <a:pt x="97573" y="27878"/>
                </a:lnTo>
                <a:cubicBezTo>
                  <a:pt x="97573" y="20190"/>
                  <a:pt x="91322" y="13939"/>
                  <a:pt x="83634" y="13939"/>
                </a:cubicBezTo>
                <a:lnTo>
                  <a:pt x="76665" y="13939"/>
                </a:lnTo>
                <a:lnTo>
                  <a:pt x="76665" y="6970"/>
                </a:lnTo>
                <a:cubicBezTo>
                  <a:pt x="76665" y="3115"/>
                  <a:pt x="73550" y="0"/>
                  <a:pt x="69695" y="0"/>
                </a:cubicBezTo>
                <a:cubicBezTo>
                  <a:pt x="65840" y="0"/>
                  <a:pt x="62726" y="3115"/>
                  <a:pt x="62726" y="6970"/>
                </a:cubicBezTo>
                <a:lnTo>
                  <a:pt x="62726" y="13939"/>
                </a:lnTo>
                <a:lnTo>
                  <a:pt x="34848" y="13939"/>
                </a:lnTo>
                <a:lnTo>
                  <a:pt x="34848" y="6970"/>
                </a:lnTo>
                <a:cubicBezTo>
                  <a:pt x="34848" y="3115"/>
                  <a:pt x="31733" y="0"/>
                  <a:pt x="27878" y="0"/>
                </a:cubicBezTo>
                <a:close/>
                <a:moveTo>
                  <a:pt x="0" y="48787"/>
                </a:moveTo>
                <a:lnTo>
                  <a:pt x="0" y="90604"/>
                </a:lnTo>
                <a:cubicBezTo>
                  <a:pt x="0" y="98292"/>
                  <a:pt x="6251" y="104543"/>
                  <a:pt x="13939" y="104543"/>
                </a:cubicBezTo>
                <a:lnTo>
                  <a:pt x="83634" y="104543"/>
                </a:lnTo>
                <a:cubicBezTo>
                  <a:pt x="91322" y="104543"/>
                  <a:pt x="97573" y="98292"/>
                  <a:pt x="97573" y="90604"/>
                </a:cubicBezTo>
                <a:lnTo>
                  <a:pt x="97573" y="48787"/>
                </a:lnTo>
                <a:lnTo>
                  <a:pt x="0" y="48787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3767167" y="2447751"/>
            <a:ext cx="892098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 days capture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48268" y="2975691"/>
            <a:ext cx="5882268" cy="966439"/>
          </a:xfrm>
          <a:custGeom>
            <a:avLst/>
            <a:gdLst/>
            <a:ahLst/>
            <a:cxnLst/>
            <a:rect l="l" t="t" r="r" b="b"/>
            <a:pathLst>
              <a:path w="5882268" h="966439">
                <a:moveTo>
                  <a:pt x="37171" y="0"/>
                </a:moveTo>
                <a:lnTo>
                  <a:pt x="5807930" y="0"/>
                </a:lnTo>
                <a:cubicBezTo>
                  <a:pt x="5848958" y="0"/>
                  <a:pt x="5882268" y="33310"/>
                  <a:pt x="5882268" y="74338"/>
                </a:cubicBezTo>
                <a:lnTo>
                  <a:pt x="5882268" y="892101"/>
                </a:lnTo>
                <a:cubicBezTo>
                  <a:pt x="5882268" y="933129"/>
                  <a:pt x="5848958" y="966439"/>
                  <a:pt x="5807930" y="966439"/>
                </a:cubicBezTo>
                <a:lnTo>
                  <a:pt x="37171" y="966439"/>
                </a:lnTo>
                <a:cubicBezTo>
                  <a:pt x="16642" y="966439"/>
                  <a:pt x="0" y="949797"/>
                  <a:pt x="0" y="929268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48268" y="2975691"/>
            <a:ext cx="37171" cy="966439"/>
          </a:xfrm>
          <a:custGeom>
            <a:avLst/>
            <a:gdLst/>
            <a:ahLst/>
            <a:cxnLst/>
            <a:rect l="l" t="t" r="r" b="b"/>
            <a:pathLst>
              <a:path w="37171" h="966439">
                <a:moveTo>
                  <a:pt x="37171" y="0"/>
                </a:moveTo>
                <a:lnTo>
                  <a:pt x="37171" y="0"/>
                </a:lnTo>
                <a:lnTo>
                  <a:pt x="37171" y="966439"/>
                </a:lnTo>
                <a:lnTo>
                  <a:pt x="37171" y="966439"/>
                </a:lnTo>
                <a:cubicBezTo>
                  <a:pt x="16642" y="966439"/>
                  <a:pt x="0" y="949797"/>
                  <a:pt x="0" y="929268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78366" y="3087204"/>
            <a:ext cx="178419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UNSW-NB15 (Original)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229167" y="3105789"/>
            <a:ext cx="1087244" cy="223024"/>
          </a:xfrm>
          <a:custGeom>
            <a:avLst/>
            <a:gdLst/>
            <a:ahLst/>
            <a:cxnLst/>
            <a:rect l="l" t="t" r="r" b="b"/>
            <a:pathLst>
              <a:path w="1087244" h="223024">
                <a:moveTo>
                  <a:pt x="111512" y="0"/>
                </a:moveTo>
                <a:lnTo>
                  <a:pt x="975732" y="0"/>
                </a:lnTo>
                <a:cubicBezTo>
                  <a:pt x="1037318" y="0"/>
                  <a:pt x="1087244" y="49926"/>
                  <a:pt x="1087244" y="111512"/>
                </a:cubicBezTo>
                <a:lnTo>
                  <a:pt x="1087244" y="111512"/>
                </a:lnTo>
                <a:cubicBezTo>
                  <a:pt x="1087244" y="173099"/>
                  <a:pt x="1037318" y="223024"/>
                  <a:pt x="975732" y="223024"/>
                </a:cubicBezTo>
                <a:lnTo>
                  <a:pt x="111512" y="223024"/>
                </a:lnTo>
                <a:cubicBezTo>
                  <a:pt x="49926" y="223024"/>
                  <a:pt x="0" y="173099"/>
                  <a:pt x="0" y="111512"/>
                </a:cubicBezTo>
                <a:lnTo>
                  <a:pt x="0" y="111512"/>
                </a:lnTo>
                <a:cubicBezTo>
                  <a:pt x="0" y="49926"/>
                  <a:pt x="49926" y="0"/>
                  <a:pt x="111512" y="0"/>
                </a:cubicBezTo>
                <a:close/>
              </a:path>
            </a:pathLst>
          </a:custGeom>
          <a:solidFill>
            <a:srgbClr val="F2A9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5229167" y="3105789"/>
            <a:ext cx="1143000" cy="223024"/>
          </a:xfrm>
          <a:prstGeom prst="rect">
            <a:avLst/>
          </a:prstGeom>
          <a:noFill/>
          <a:ln/>
        </p:spPr>
        <p:txBody>
          <a:bodyPr wrap="square" lIns="74341" tIns="37171" rIns="74341" bIns="37171" rtlCol="0" anchor="ctr"/>
          <a:lstStyle/>
          <a:p>
            <a:pPr>
              <a:lnSpc>
                <a:spcPct val="110000"/>
              </a:lnSpc>
            </a:pPr>
            <a:r>
              <a:rPr lang="en-US" sz="878" dirty="0">
                <a:solidFill>
                  <a:srgbClr val="F2A9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Classification Focus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99274" y="3458911"/>
            <a:ext cx="97573" cy="111512"/>
          </a:xfrm>
          <a:custGeom>
            <a:avLst/>
            <a:gdLst/>
            <a:ahLst/>
            <a:cxnLst/>
            <a:rect l="l" t="t" r="r" b="b"/>
            <a:pathLst>
              <a:path w="97573" h="111512">
                <a:moveTo>
                  <a:pt x="97573" y="44823"/>
                </a:moveTo>
                <a:cubicBezTo>
                  <a:pt x="94350" y="46957"/>
                  <a:pt x="90647" y="48678"/>
                  <a:pt x="86792" y="50050"/>
                </a:cubicBezTo>
                <a:cubicBezTo>
                  <a:pt x="76556" y="53709"/>
                  <a:pt x="63118" y="55756"/>
                  <a:pt x="48787" y="55756"/>
                </a:cubicBezTo>
                <a:cubicBezTo>
                  <a:pt x="34456" y="55756"/>
                  <a:pt x="20996" y="53687"/>
                  <a:pt x="10781" y="50050"/>
                </a:cubicBezTo>
                <a:cubicBezTo>
                  <a:pt x="6948" y="48678"/>
                  <a:pt x="3223" y="46957"/>
                  <a:pt x="0" y="44823"/>
                </a:cubicBezTo>
                <a:lnTo>
                  <a:pt x="0" y="62726"/>
                </a:lnTo>
                <a:cubicBezTo>
                  <a:pt x="0" y="72352"/>
                  <a:pt x="21845" y="80149"/>
                  <a:pt x="48787" y="80149"/>
                </a:cubicBezTo>
                <a:cubicBezTo>
                  <a:pt x="75728" y="80149"/>
                  <a:pt x="97573" y="72352"/>
                  <a:pt x="97573" y="62726"/>
                </a:cubicBezTo>
                <a:lnTo>
                  <a:pt x="97573" y="44823"/>
                </a:lnTo>
                <a:close/>
                <a:moveTo>
                  <a:pt x="97573" y="27878"/>
                </a:moveTo>
                <a:lnTo>
                  <a:pt x="97573" y="17424"/>
                </a:lnTo>
                <a:cubicBezTo>
                  <a:pt x="97573" y="7797"/>
                  <a:pt x="75728" y="0"/>
                  <a:pt x="48787" y="0"/>
                </a:cubicBezTo>
                <a:cubicBezTo>
                  <a:pt x="21845" y="0"/>
                  <a:pt x="0" y="7797"/>
                  <a:pt x="0" y="17424"/>
                </a:cubicBezTo>
                <a:lnTo>
                  <a:pt x="0" y="27878"/>
                </a:lnTo>
                <a:cubicBezTo>
                  <a:pt x="0" y="37505"/>
                  <a:pt x="21845" y="45302"/>
                  <a:pt x="48787" y="45302"/>
                </a:cubicBezTo>
                <a:cubicBezTo>
                  <a:pt x="75728" y="45302"/>
                  <a:pt x="97573" y="37505"/>
                  <a:pt x="97573" y="27878"/>
                </a:cubicBezTo>
                <a:close/>
                <a:moveTo>
                  <a:pt x="86792" y="84897"/>
                </a:moveTo>
                <a:cubicBezTo>
                  <a:pt x="76578" y="88535"/>
                  <a:pt x="63139" y="90604"/>
                  <a:pt x="48787" y="90604"/>
                </a:cubicBezTo>
                <a:cubicBezTo>
                  <a:pt x="34434" y="90604"/>
                  <a:pt x="20996" y="88535"/>
                  <a:pt x="10781" y="84897"/>
                </a:cubicBezTo>
                <a:cubicBezTo>
                  <a:pt x="6948" y="83525"/>
                  <a:pt x="3223" y="81805"/>
                  <a:pt x="0" y="79670"/>
                </a:cubicBezTo>
                <a:lnTo>
                  <a:pt x="0" y="94088"/>
                </a:lnTo>
                <a:cubicBezTo>
                  <a:pt x="0" y="103715"/>
                  <a:pt x="21845" y="111512"/>
                  <a:pt x="48787" y="111512"/>
                </a:cubicBezTo>
                <a:cubicBezTo>
                  <a:pt x="75728" y="111512"/>
                  <a:pt x="97573" y="103715"/>
                  <a:pt x="97573" y="94088"/>
                </a:cubicBezTo>
                <a:lnTo>
                  <a:pt x="97573" y="79670"/>
                </a:lnTo>
                <a:cubicBezTo>
                  <a:pt x="94350" y="81805"/>
                  <a:pt x="90647" y="83525"/>
                  <a:pt x="86792" y="84897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892098" y="3421740"/>
            <a:ext cx="771293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2M+ records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567374" y="3458911"/>
            <a:ext cx="111512" cy="111512"/>
          </a:xfrm>
          <a:custGeom>
            <a:avLst/>
            <a:gdLst/>
            <a:ahLst/>
            <a:cxnLst/>
            <a:rect l="l" t="t" r="r" b="b"/>
            <a:pathLst>
              <a:path w="111512" h="111512">
                <a:moveTo>
                  <a:pt x="0" y="15681"/>
                </a:moveTo>
                <a:cubicBezTo>
                  <a:pt x="0" y="12806"/>
                  <a:pt x="2330" y="10454"/>
                  <a:pt x="5227" y="10454"/>
                </a:cubicBezTo>
                <a:lnTo>
                  <a:pt x="15681" y="10454"/>
                </a:lnTo>
                <a:cubicBezTo>
                  <a:pt x="18578" y="10454"/>
                  <a:pt x="20909" y="12785"/>
                  <a:pt x="20909" y="15681"/>
                </a:cubicBezTo>
                <a:lnTo>
                  <a:pt x="20909" y="38332"/>
                </a:lnTo>
                <a:lnTo>
                  <a:pt x="26136" y="38332"/>
                </a:lnTo>
                <a:cubicBezTo>
                  <a:pt x="29032" y="38332"/>
                  <a:pt x="31363" y="40663"/>
                  <a:pt x="31363" y="43559"/>
                </a:cubicBezTo>
                <a:cubicBezTo>
                  <a:pt x="31363" y="46456"/>
                  <a:pt x="29032" y="48787"/>
                  <a:pt x="26136" y="48787"/>
                </a:cubicBezTo>
                <a:lnTo>
                  <a:pt x="5227" y="48787"/>
                </a:lnTo>
                <a:cubicBezTo>
                  <a:pt x="2330" y="48787"/>
                  <a:pt x="0" y="46456"/>
                  <a:pt x="0" y="43559"/>
                </a:cubicBezTo>
                <a:cubicBezTo>
                  <a:pt x="0" y="40663"/>
                  <a:pt x="2330" y="38332"/>
                  <a:pt x="5227" y="38332"/>
                </a:cubicBezTo>
                <a:lnTo>
                  <a:pt x="10454" y="38332"/>
                </a:lnTo>
                <a:lnTo>
                  <a:pt x="10454" y="20909"/>
                </a:lnTo>
                <a:lnTo>
                  <a:pt x="5227" y="20909"/>
                </a:lnTo>
                <a:cubicBezTo>
                  <a:pt x="2330" y="20909"/>
                  <a:pt x="0" y="18578"/>
                  <a:pt x="0" y="15681"/>
                </a:cubicBezTo>
                <a:close/>
                <a:moveTo>
                  <a:pt x="6621" y="65601"/>
                </a:moveTo>
                <a:cubicBezTo>
                  <a:pt x="9104" y="63727"/>
                  <a:pt x="12131" y="62726"/>
                  <a:pt x="15246" y="62726"/>
                </a:cubicBezTo>
                <a:lnTo>
                  <a:pt x="16313" y="62726"/>
                </a:lnTo>
                <a:cubicBezTo>
                  <a:pt x="23653" y="62726"/>
                  <a:pt x="29620" y="68693"/>
                  <a:pt x="29620" y="76033"/>
                </a:cubicBezTo>
                <a:cubicBezTo>
                  <a:pt x="29620" y="80302"/>
                  <a:pt x="27573" y="84288"/>
                  <a:pt x="24132" y="86792"/>
                </a:cubicBezTo>
                <a:lnTo>
                  <a:pt x="18905" y="90604"/>
                </a:lnTo>
                <a:lnTo>
                  <a:pt x="26136" y="90604"/>
                </a:lnTo>
                <a:cubicBezTo>
                  <a:pt x="29032" y="90604"/>
                  <a:pt x="31363" y="92934"/>
                  <a:pt x="31363" y="95831"/>
                </a:cubicBezTo>
                <a:cubicBezTo>
                  <a:pt x="31363" y="98727"/>
                  <a:pt x="29032" y="101058"/>
                  <a:pt x="26136" y="101058"/>
                </a:cubicBezTo>
                <a:lnTo>
                  <a:pt x="6381" y="101058"/>
                </a:lnTo>
                <a:cubicBezTo>
                  <a:pt x="2853" y="101058"/>
                  <a:pt x="0" y="98205"/>
                  <a:pt x="0" y="94676"/>
                </a:cubicBezTo>
                <a:cubicBezTo>
                  <a:pt x="0" y="92629"/>
                  <a:pt x="980" y="90713"/>
                  <a:pt x="2635" y="89515"/>
                </a:cubicBezTo>
                <a:lnTo>
                  <a:pt x="17990" y="78342"/>
                </a:lnTo>
                <a:cubicBezTo>
                  <a:pt x="18731" y="77797"/>
                  <a:pt x="19166" y="76948"/>
                  <a:pt x="19166" y="76033"/>
                </a:cubicBezTo>
                <a:cubicBezTo>
                  <a:pt x="19166" y="74465"/>
                  <a:pt x="17881" y="73180"/>
                  <a:pt x="16313" y="73180"/>
                </a:cubicBezTo>
                <a:lnTo>
                  <a:pt x="15246" y="73180"/>
                </a:lnTo>
                <a:cubicBezTo>
                  <a:pt x="14396" y="73180"/>
                  <a:pt x="13569" y="73463"/>
                  <a:pt x="12894" y="73964"/>
                </a:cubicBezTo>
                <a:lnTo>
                  <a:pt x="8363" y="77362"/>
                </a:lnTo>
                <a:cubicBezTo>
                  <a:pt x="6055" y="79104"/>
                  <a:pt x="2788" y="78625"/>
                  <a:pt x="1045" y="76316"/>
                </a:cubicBezTo>
                <a:cubicBezTo>
                  <a:pt x="-697" y="74008"/>
                  <a:pt x="-218" y="70741"/>
                  <a:pt x="2091" y="68998"/>
                </a:cubicBezTo>
                <a:lnTo>
                  <a:pt x="6621" y="65601"/>
                </a:lnTo>
                <a:close/>
                <a:moveTo>
                  <a:pt x="48787" y="13939"/>
                </a:moveTo>
                <a:lnTo>
                  <a:pt x="104543" y="13939"/>
                </a:lnTo>
                <a:cubicBezTo>
                  <a:pt x="108398" y="13939"/>
                  <a:pt x="111512" y="17054"/>
                  <a:pt x="111512" y="20909"/>
                </a:cubicBezTo>
                <a:cubicBezTo>
                  <a:pt x="111512" y="24764"/>
                  <a:pt x="108398" y="27878"/>
                  <a:pt x="104543" y="27878"/>
                </a:cubicBezTo>
                <a:lnTo>
                  <a:pt x="48787" y="27878"/>
                </a:lnTo>
                <a:cubicBezTo>
                  <a:pt x="44932" y="27878"/>
                  <a:pt x="41817" y="24764"/>
                  <a:pt x="41817" y="20909"/>
                </a:cubicBezTo>
                <a:cubicBezTo>
                  <a:pt x="41817" y="17054"/>
                  <a:pt x="44932" y="13939"/>
                  <a:pt x="48787" y="13939"/>
                </a:cubicBezTo>
                <a:close/>
                <a:moveTo>
                  <a:pt x="48787" y="48787"/>
                </a:moveTo>
                <a:lnTo>
                  <a:pt x="104543" y="48787"/>
                </a:lnTo>
                <a:cubicBezTo>
                  <a:pt x="108398" y="48787"/>
                  <a:pt x="111512" y="51901"/>
                  <a:pt x="111512" y="55756"/>
                </a:cubicBezTo>
                <a:cubicBezTo>
                  <a:pt x="111512" y="59611"/>
                  <a:pt x="108398" y="62726"/>
                  <a:pt x="104543" y="62726"/>
                </a:cubicBezTo>
                <a:lnTo>
                  <a:pt x="48787" y="62726"/>
                </a:lnTo>
                <a:cubicBezTo>
                  <a:pt x="44932" y="62726"/>
                  <a:pt x="41817" y="59611"/>
                  <a:pt x="41817" y="55756"/>
                </a:cubicBezTo>
                <a:cubicBezTo>
                  <a:pt x="41817" y="51901"/>
                  <a:pt x="44932" y="48787"/>
                  <a:pt x="48787" y="48787"/>
                </a:cubicBezTo>
                <a:close/>
                <a:moveTo>
                  <a:pt x="48787" y="83634"/>
                </a:moveTo>
                <a:lnTo>
                  <a:pt x="104543" y="83634"/>
                </a:lnTo>
                <a:cubicBezTo>
                  <a:pt x="108398" y="83634"/>
                  <a:pt x="111512" y="86749"/>
                  <a:pt x="111512" y="90604"/>
                </a:cubicBezTo>
                <a:cubicBezTo>
                  <a:pt x="111512" y="94459"/>
                  <a:pt x="108398" y="97573"/>
                  <a:pt x="104543" y="97573"/>
                </a:cubicBezTo>
                <a:lnTo>
                  <a:pt x="48787" y="97573"/>
                </a:lnTo>
                <a:cubicBezTo>
                  <a:pt x="44932" y="97573"/>
                  <a:pt x="41817" y="94459"/>
                  <a:pt x="41817" y="90604"/>
                </a:cubicBezTo>
                <a:cubicBezTo>
                  <a:pt x="41817" y="86749"/>
                  <a:pt x="44932" y="83634"/>
                  <a:pt x="48787" y="83634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3767167" y="3421740"/>
            <a:ext cx="687659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49 features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85335" y="3681935"/>
            <a:ext cx="125451" cy="111512"/>
          </a:xfrm>
          <a:custGeom>
            <a:avLst/>
            <a:gdLst/>
            <a:ahLst/>
            <a:cxnLst/>
            <a:rect l="l" t="t" r="r" b="b"/>
            <a:pathLst>
              <a:path w="125451" h="111512">
                <a:moveTo>
                  <a:pt x="41817" y="20909"/>
                </a:moveTo>
                <a:cubicBezTo>
                  <a:pt x="41817" y="9365"/>
                  <a:pt x="51182" y="0"/>
                  <a:pt x="62726" y="0"/>
                </a:cubicBezTo>
                <a:cubicBezTo>
                  <a:pt x="74269" y="0"/>
                  <a:pt x="83634" y="9365"/>
                  <a:pt x="83634" y="20909"/>
                </a:cubicBezTo>
                <a:lnTo>
                  <a:pt x="83634" y="21693"/>
                </a:lnTo>
                <a:cubicBezTo>
                  <a:pt x="83634" y="25112"/>
                  <a:pt x="80868" y="27878"/>
                  <a:pt x="77449" y="27878"/>
                </a:cubicBezTo>
                <a:lnTo>
                  <a:pt x="48024" y="27878"/>
                </a:lnTo>
                <a:cubicBezTo>
                  <a:pt x="44605" y="27878"/>
                  <a:pt x="41839" y="25112"/>
                  <a:pt x="41839" y="21693"/>
                </a:cubicBezTo>
                <a:lnTo>
                  <a:pt x="41839" y="20909"/>
                </a:lnTo>
                <a:close/>
                <a:moveTo>
                  <a:pt x="117088" y="23696"/>
                </a:moveTo>
                <a:cubicBezTo>
                  <a:pt x="119396" y="26767"/>
                  <a:pt x="118765" y="31145"/>
                  <a:pt x="115694" y="33454"/>
                </a:cubicBezTo>
                <a:lnTo>
                  <a:pt x="94393" y="49418"/>
                </a:lnTo>
                <a:cubicBezTo>
                  <a:pt x="95548" y="51357"/>
                  <a:pt x="96419" y="53491"/>
                  <a:pt x="96963" y="55756"/>
                </a:cubicBezTo>
                <a:lnTo>
                  <a:pt x="118482" y="55756"/>
                </a:lnTo>
                <a:cubicBezTo>
                  <a:pt x="122337" y="55756"/>
                  <a:pt x="125451" y="58871"/>
                  <a:pt x="125451" y="62726"/>
                </a:cubicBezTo>
                <a:cubicBezTo>
                  <a:pt x="125451" y="66581"/>
                  <a:pt x="122337" y="69695"/>
                  <a:pt x="118482" y="69695"/>
                </a:cubicBezTo>
                <a:lnTo>
                  <a:pt x="97573" y="69695"/>
                </a:lnTo>
                <a:lnTo>
                  <a:pt x="97573" y="76665"/>
                </a:lnTo>
                <a:cubicBezTo>
                  <a:pt x="97573" y="77231"/>
                  <a:pt x="97551" y="77819"/>
                  <a:pt x="97530" y="78385"/>
                </a:cubicBezTo>
                <a:lnTo>
                  <a:pt x="115694" y="91998"/>
                </a:lnTo>
                <a:cubicBezTo>
                  <a:pt x="118765" y="94306"/>
                  <a:pt x="119396" y="98684"/>
                  <a:pt x="117088" y="101755"/>
                </a:cubicBezTo>
                <a:cubicBezTo>
                  <a:pt x="114779" y="104826"/>
                  <a:pt x="110401" y="105457"/>
                  <a:pt x="107330" y="103149"/>
                </a:cubicBezTo>
                <a:lnTo>
                  <a:pt x="93587" y="92847"/>
                </a:lnTo>
                <a:cubicBezTo>
                  <a:pt x="88535" y="102474"/>
                  <a:pt x="79104" y="109443"/>
                  <a:pt x="67953" y="111120"/>
                </a:cubicBezTo>
                <a:lnTo>
                  <a:pt x="67953" y="60983"/>
                </a:lnTo>
                <a:cubicBezTo>
                  <a:pt x="67953" y="58087"/>
                  <a:pt x="65622" y="55756"/>
                  <a:pt x="62726" y="55756"/>
                </a:cubicBezTo>
                <a:cubicBezTo>
                  <a:pt x="59829" y="55756"/>
                  <a:pt x="57498" y="58087"/>
                  <a:pt x="57498" y="60983"/>
                </a:cubicBezTo>
                <a:lnTo>
                  <a:pt x="57498" y="111120"/>
                </a:lnTo>
                <a:cubicBezTo>
                  <a:pt x="46347" y="109443"/>
                  <a:pt x="36917" y="102474"/>
                  <a:pt x="31864" y="92847"/>
                </a:cubicBezTo>
                <a:lnTo>
                  <a:pt x="18121" y="103149"/>
                </a:lnTo>
                <a:cubicBezTo>
                  <a:pt x="15050" y="105457"/>
                  <a:pt x="10672" y="104826"/>
                  <a:pt x="8363" y="101755"/>
                </a:cubicBezTo>
                <a:cubicBezTo>
                  <a:pt x="6055" y="98684"/>
                  <a:pt x="6686" y="94306"/>
                  <a:pt x="9757" y="91998"/>
                </a:cubicBezTo>
                <a:lnTo>
                  <a:pt x="27922" y="78385"/>
                </a:lnTo>
                <a:cubicBezTo>
                  <a:pt x="27900" y="77819"/>
                  <a:pt x="27878" y="77253"/>
                  <a:pt x="27878" y="76665"/>
                </a:cubicBezTo>
                <a:lnTo>
                  <a:pt x="27878" y="69695"/>
                </a:lnTo>
                <a:lnTo>
                  <a:pt x="6970" y="69695"/>
                </a:lnTo>
                <a:cubicBezTo>
                  <a:pt x="3115" y="69695"/>
                  <a:pt x="0" y="66581"/>
                  <a:pt x="0" y="62726"/>
                </a:cubicBezTo>
                <a:cubicBezTo>
                  <a:pt x="0" y="58871"/>
                  <a:pt x="3115" y="55756"/>
                  <a:pt x="6970" y="55756"/>
                </a:cubicBezTo>
                <a:lnTo>
                  <a:pt x="28488" y="55756"/>
                </a:lnTo>
                <a:cubicBezTo>
                  <a:pt x="29032" y="53491"/>
                  <a:pt x="29904" y="51357"/>
                  <a:pt x="31058" y="49418"/>
                </a:cubicBezTo>
                <a:lnTo>
                  <a:pt x="9757" y="33454"/>
                </a:lnTo>
                <a:cubicBezTo>
                  <a:pt x="6686" y="31145"/>
                  <a:pt x="6055" y="26767"/>
                  <a:pt x="8363" y="23696"/>
                </a:cubicBezTo>
                <a:cubicBezTo>
                  <a:pt x="10672" y="20625"/>
                  <a:pt x="15050" y="19994"/>
                  <a:pt x="18121" y="22302"/>
                </a:cubicBezTo>
                <a:lnTo>
                  <a:pt x="41817" y="40075"/>
                </a:lnTo>
                <a:cubicBezTo>
                  <a:pt x="44496" y="38964"/>
                  <a:pt x="47436" y="38332"/>
                  <a:pt x="50529" y="38332"/>
                </a:cubicBezTo>
                <a:lnTo>
                  <a:pt x="74922" y="38332"/>
                </a:lnTo>
                <a:cubicBezTo>
                  <a:pt x="78015" y="38332"/>
                  <a:pt x="80955" y="38942"/>
                  <a:pt x="83634" y="40075"/>
                </a:cubicBezTo>
                <a:lnTo>
                  <a:pt x="107330" y="22302"/>
                </a:lnTo>
                <a:cubicBezTo>
                  <a:pt x="110401" y="19994"/>
                  <a:pt x="114779" y="20625"/>
                  <a:pt x="117088" y="23696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92098" y="3644764"/>
            <a:ext cx="1115122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 attack categories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574343" y="3681935"/>
            <a:ext cx="97573" cy="111512"/>
          </a:xfrm>
          <a:custGeom>
            <a:avLst/>
            <a:gdLst/>
            <a:ahLst/>
            <a:cxnLst/>
            <a:rect l="l" t="t" r="r" b="b"/>
            <a:pathLst>
              <a:path w="97573" h="111512">
                <a:moveTo>
                  <a:pt x="62726" y="0"/>
                </a:moveTo>
                <a:lnTo>
                  <a:pt x="27878" y="0"/>
                </a:lnTo>
                <a:cubicBezTo>
                  <a:pt x="24023" y="0"/>
                  <a:pt x="20909" y="3115"/>
                  <a:pt x="20909" y="6970"/>
                </a:cubicBezTo>
                <a:cubicBezTo>
                  <a:pt x="20909" y="10825"/>
                  <a:pt x="24023" y="13939"/>
                  <a:pt x="27878" y="13939"/>
                </a:cubicBezTo>
                <a:lnTo>
                  <a:pt x="27878" y="46935"/>
                </a:lnTo>
                <a:lnTo>
                  <a:pt x="1633" y="92847"/>
                </a:lnTo>
                <a:cubicBezTo>
                  <a:pt x="566" y="94742"/>
                  <a:pt x="0" y="96854"/>
                  <a:pt x="0" y="99032"/>
                </a:cubicBezTo>
                <a:cubicBezTo>
                  <a:pt x="0" y="105937"/>
                  <a:pt x="5576" y="111512"/>
                  <a:pt x="12480" y="111512"/>
                </a:cubicBezTo>
                <a:lnTo>
                  <a:pt x="85093" y="111512"/>
                </a:lnTo>
                <a:cubicBezTo>
                  <a:pt x="91976" y="111512"/>
                  <a:pt x="97573" y="105937"/>
                  <a:pt x="97573" y="99032"/>
                </a:cubicBezTo>
                <a:cubicBezTo>
                  <a:pt x="97573" y="96854"/>
                  <a:pt x="97007" y="94720"/>
                  <a:pt x="95940" y="92847"/>
                </a:cubicBezTo>
                <a:lnTo>
                  <a:pt x="69695" y="46935"/>
                </a:lnTo>
                <a:lnTo>
                  <a:pt x="69695" y="13939"/>
                </a:lnTo>
                <a:cubicBezTo>
                  <a:pt x="73550" y="13939"/>
                  <a:pt x="76665" y="10825"/>
                  <a:pt x="76665" y="6970"/>
                </a:cubicBezTo>
                <a:cubicBezTo>
                  <a:pt x="76665" y="3115"/>
                  <a:pt x="73550" y="0"/>
                  <a:pt x="69695" y="0"/>
                </a:cubicBezTo>
                <a:lnTo>
                  <a:pt x="62726" y="0"/>
                </a:lnTo>
                <a:close/>
                <a:moveTo>
                  <a:pt x="41817" y="46935"/>
                </a:moveTo>
                <a:lnTo>
                  <a:pt x="41817" y="13939"/>
                </a:lnTo>
                <a:lnTo>
                  <a:pt x="55756" y="13939"/>
                </a:lnTo>
                <a:lnTo>
                  <a:pt x="55756" y="46935"/>
                </a:lnTo>
                <a:cubicBezTo>
                  <a:pt x="55756" y="49353"/>
                  <a:pt x="56388" y="51749"/>
                  <a:pt x="57586" y="53861"/>
                </a:cubicBezTo>
                <a:lnTo>
                  <a:pt x="66646" y="69695"/>
                </a:lnTo>
                <a:lnTo>
                  <a:pt x="30927" y="69695"/>
                </a:lnTo>
                <a:lnTo>
                  <a:pt x="39988" y="53861"/>
                </a:lnTo>
                <a:cubicBezTo>
                  <a:pt x="41185" y="51749"/>
                  <a:pt x="41817" y="49375"/>
                  <a:pt x="41817" y="46935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3767167" y="3644764"/>
            <a:ext cx="985024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ACCS generated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34329" y="4177351"/>
            <a:ext cx="5891561" cy="1384610"/>
          </a:xfrm>
          <a:custGeom>
            <a:avLst/>
            <a:gdLst/>
            <a:ahLst/>
            <a:cxnLst/>
            <a:rect l="l" t="t" r="r" b="b"/>
            <a:pathLst>
              <a:path w="5891561" h="1384610">
                <a:moveTo>
                  <a:pt x="74340" y="0"/>
                </a:moveTo>
                <a:lnTo>
                  <a:pt x="5817221" y="0"/>
                </a:lnTo>
                <a:cubicBezTo>
                  <a:pt x="5858278" y="0"/>
                  <a:pt x="5891561" y="33283"/>
                  <a:pt x="5891561" y="74340"/>
                </a:cubicBezTo>
                <a:lnTo>
                  <a:pt x="5891561" y="1310270"/>
                </a:lnTo>
                <a:cubicBezTo>
                  <a:pt x="5891561" y="1351327"/>
                  <a:pt x="5858278" y="1384610"/>
                  <a:pt x="5817221" y="1384610"/>
                </a:cubicBezTo>
                <a:lnTo>
                  <a:pt x="74340" y="1384610"/>
                </a:lnTo>
                <a:cubicBezTo>
                  <a:pt x="33311" y="1384610"/>
                  <a:pt x="0" y="1351299"/>
                  <a:pt x="0" y="1310270"/>
                </a:cubicBezTo>
                <a:lnTo>
                  <a:pt x="0" y="74340"/>
                </a:lnTo>
                <a:cubicBezTo>
                  <a:pt x="0" y="33311"/>
                  <a:pt x="33311" y="0"/>
                  <a:pt x="74340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69073" y="4330681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51110" y="0"/>
                </a:moveTo>
                <a:cubicBezTo>
                  <a:pt x="43414" y="0"/>
                  <a:pt x="37171" y="6244"/>
                  <a:pt x="37171" y="13939"/>
                </a:cubicBezTo>
                <a:lnTo>
                  <a:pt x="37171" y="74341"/>
                </a:lnTo>
                <a:cubicBezTo>
                  <a:pt x="37171" y="82037"/>
                  <a:pt x="43414" y="88280"/>
                  <a:pt x="51110" y="88280"/>
                </a:cubicBezTo>
                <a:lnTo>
                  <a:pt x="69695" y="88280"/>
                </a:lnTo>
                <a:cubicBezTo>
                  <a:pt x="77391" y="88280"/>
                  <a:pt x="83634" y="82037"/>
                  <a:pt x="83634" y="74341"/>
                </a:cubicBezTo>
                <a:lnTo>
                  <a:pt x="83634" y="55756"/>
                </a:lnTo>
                <a:lnTo>
                  <a:pt x="92927" y="55756"/>
                </a:lnTo>
                <a:cubicBezTo>
                  <a:pt x="113458" y="55756"/>
                  <a:pt x="130098" y="72396"/>
                  <a:pt x="130098" y="92927"/>
                </a:cubicBezTo>
                <a:cubicBezTo>
                  <a:pt x="130098" y="113458"/>
                  <a:pt x="113458" y="130098"/>
                  <a:pt x="92927" y="130098"/>
                </a:cubicBezTo>
                <a:lnTo>
                  <a:pt x="9293" y="130098"/>
                </a:lnTo>
                <a:cubicBezTo>
                  <a:pt x="4153" y="130098"/>
                  <a:pt x="0" y="134250"/>
                  <a:pt x="0" y="139390"/>
                </a:cubicBezTo>
                <a:cubicBezTo>
                  <a:pt x="0" y="144530"/>
                  <a:pt x="4153" y="148683"/>
                  <a:pt x="9293" y="148683"/>
                </a:cubicBezTo>
                <a:lnTo>
                  <a:pt x="139390" y="148683"/>
                </a:lnTo>
                <a:cubicBezTo>
                  <a:pt x="144530" y="148683"/>
                  <a:pt x="148683" y="144530"/>
                  <a:pt x="148683" y="139390"/>
                </a:cubicBezTo>
                <a:cubicBezTo>
                  <a:pt x="148683" y="134250"/>
                  <a:pt x="144530" y="130098"/>
                  <a:pt x="139390" y="130098"/>
                </a:cubicBezTo>
                <a:lnTo>
                  <a:pt x="134483" y="130098"/>
                </a:lnTo>
                <a:cubicBezTo>
                  <a:pt x="143311" y="120224"/>
                  <a:pt x="148683" y="107214"/>
                  <a:pt x="148683" y="92927"/>
                </a:cubicBezTo>
                <a:cubicBezTo>
                  <a:pt x="148683" y="62145"/>
                  <a:pt x="123709" y="37171"/>
                  <a:pt x="92927" y="37171"/>
                </a:cubicBezTo>
                <a:lnTo>
                  <a:pt x="83634" y="37171"/>
                </a:lnTo>
                <a:lnTo>
                  <a:pt x="83634" y="13939"/>
                </a:lnTo>
                <a:cubicBezTo>
                  <a:pt x="83634" y="6244"/>
                  <a:pt x="77391" y="0"/>
                  <a:pt x="69695" y="0"/>
                </a:cubicBezTo>
                <a:lnTo>
                  <a:pt x="51110" y="0"/>
                </a:lnTo>
                <a:close/>
                <a:moveTo>
                  <a:pt x="34848" y="102220"/>
                </a:moveTo>
                <a:cubicBezTo>
                  <a:pt x="30985" y="102220"/>
                  <a:pt x="27878" y="105327"/>
                  <a:pt x="27878" y="109189"/>
                </a:cubicBezTo>
                <a:cubicBezTo>
                  <a:pt x="27878" y="113051"/>
                  <a:pt x="30985" y="116159"/>
                  <a:pt x="34848" y="116159"/>
                </a:cubicBezTo>
                <a:lnTo>
                  <a:pt x="85957" y="116159"/>
                </a:lnTo>
                <a:cubicBezTo>
                  <a:pt x="89820" y="116159"/>
                  <a:pt x="92927" y="113051"/>
                  <a:pt x="92927" y="109189"/>
                </a:cubicBezTo>
                <a:cubicBezTo>
                  <a:pt x="92927" y="105327"/>
                  <a:pt x="89820" y="102220"/>
                  <a:pt x="85957" y="102220"/>
                </a:cubicBezTo>
                <a:lnTo>
                  <a:pt x="34848" y="102220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836341" y="4293510"/>
            <a:ext cx="5547732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Research Focus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0488" y="4590876"/>
            <a:ext cx="5724293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Real-time intrusion detection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50488" y="4813900"/>
            <a:ext cx="5724293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Attack classification &amp; categorization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50488" y="5036925"/>
            <a:ext cx="5724293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Binary/Multi-class classification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0488" y="5259949"/>
            <a:ext cx="5724293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Static feature analysis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739954" y="1156939"/>
            <a:ext cx="5073805" cy="4618463"/>
          </a:xfrm>
          <a:custGeom>
            <a:avLst/>
            <a:gdLst/>
            <a:ahLst/>
            <a:cxnLst/>
            <a:rect l="l" t="t" r="r" b="b"/>
            <a:pathLst>
              <a:path w="5073805" h="4618463">
                <a:moveTo>
                  <a:pt x="74357" y="0"/>
                </a:moveTo>
                <a:lnTo>
                  <a:pt x="4999448" y="0"/>
                </a:lnTo>
                <a:cubicBezTo>
                  <a:pt x="5040514" y="0"/>
                  <a:pt x="5073805" y="33291"/>
                  <a:pt x="5073805" y="74357"/>
                </a:cubicBezTo>
                <a:lnTo>
                  <a:pt x="5073805" y="4544106"/>
                </a:lnTo>
                <a:cubicBezTo>
                  <a:pt x="5073805" y="4585173"/>
                  <a:pt x="5040514" y="4618463"/>
                  <a:pt x="4999448" y="4618463"/>
                </a:cubicBezTo>
                <a:lnTo>
                  <a:pt x="74357" y="4618463"/>
                </a:lnTo>
                <a:cubicBezTo>
                  <a:pt x="33291" y="4618463"/>
                  <a:pt x="0" y="4585173"/>
                  <a:pt x="0" y="4544106"/>
                </a:cubicBezTo>
                <a:lnTo>
                  <a:pt x="0" y="74357"/>
                </a:lnTo>
                <a:cubicBezTo>
                  <a:pt x="0" y="33318"/>
                  <a:pt x="33318" y="0"/>
                  <a:pt x="74357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 w="12700">
            <a:solidFill>
              <a:srgbClr val="4A6572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907222" y="1347439"/>
            <a:ext cx="250902" cy="223024"/>
          </a:xfrm>
          <a:custGeom>
            <a:avLst/>
            <a:gdLst/>
            <a:ahLst/>
            <a:cxnLst/>
            <a:rect l="l" t="t" r="r" b="b"/>
            <a:pathLst>
              <a:path w="250902" h="223024">
                <a:moveTo>
                  <a:pt x="157163" y="523"/>
                </a:moveTo>
                <a:cubicBezTo>
                  <a:pt x="149757" y="-1612"/>
                  <a:pt x="142047" y="2701"/>
                  <a:pt x="139913" y="10106"/>
                </a:cubicBezTo>
                <a:lnTo>
                  <a:pt x="84157" y="205252"/>
                </a:lnTo>
                <a:cubicBezTo>
                  <a:pt x="82022" y="212657"/>
                  <a:pt x="86335" y="220367"/>
                  <a:pt x="93740" y="222502"/>
                </a:cubicBezTo>
                <a:cubicBezTo>
                  <a:pt x="101145" y="224636"/>
                  <a:pt x="108855" y="220324"/>
                  <a:pt x="110989" y="212919"/>
                </a:cubicBezTo>
                <a:lnTo>
                  <a:pt x="166746" y="17772"/>
                </a:lnTo>
                <a:cubicBezTo>
                  <a:pt x="168880" y="10367"/>
                  <a:pt x="164568" y="2657"/>
                  <a:pt x="157162" y="523"/>
                </a:cubicBezTo>
                <a:close/>
                <a:moveTo>
                  <a:pt x="185302" y="59807"/>
                </a:moveTo>
                <a:cubicBezTo>
                  <a:pt x="179857" y="65252"/>
                  <a:pt x="179857" y="74095"/>
                  <a:pt x="185302" y="79540"/>
                </a:cubicBezTo>
                <a:lnTo>
                  <a:pt x="217275" y="111512"/>
                </a:lnTo>
                <a:lnTo>
                  <a:pt x="185302" y="143485"/>
                </a:lnTo>
                <a:cubicBezTo>
                  <a:pt x="179857" y="148930"/>
                  <a:pt x="179857" y="157772"/>
                  <a:pt x="185302" y="163217"/>
                </a:cubicBezTo>
                <a:cubicBezTo>
                  <a:pt x="190747" y="168662"/>
                  <a:pt x="199589" y="168662"/>
                  <a:pt x="205034" y="163217"/>
                </a:cubicBezTo>
                <a:lnTo>
                  <a:pt x="246851" y="121400"/>
                </a:lnTo>
                <a:cubicBezTo>
                  <a:pt x="252296" y="115955"/>
                  <a:pt x="252296" y="107113"/>
                  <a:pt x="246851" y="101668"/>
                </a:cubicBezTo>
                <a:lnTo>
                  <a:pt x="205034" y="59851"/>
                </a:lnTo>
                <a:cubicBezTo>
                  <a:pt x="199589" y="54406"/>
                  <a:pt x="190747" y="54406"/>
                  <a:pt x="185302" y="59851"/>
                </a:cubicBezTo>
                <a:close/>
                <a:moveTo>
                  <a:pt x="65644" y="59807"/>
                </a:moveTo>
                <a:cubicBezTo>
                  <a:pt x="60199" y="54362"/>
                  <a:pt x="51357" y="54362"/>
                  <a:pt x="45912" y="59807"/>
                </a:cubicBezTo>
                <a:lnTo>
                  <a:pt x="4095" y="101624"/>
                </a:lnTo>
                <a:cubicBezTo>
                  <a:pt x="-1350" y="107069"/>
                  <a:pt x="-1350" y="115912"/>
                  <a:pt x="4095" y="121357"/>
                </a:cubicBezTo>
                <a:lnTo>
                  <a:pt x="45912" y="163174"/>
                </a:lnTo>
                <a:cubicBezTo>
                  <a:pt x="51357" y="168619"/>
                  <a:pt x="60199" y="168619"/>
                  <a:pt x="65644" y="163174"/>
                </a:cubicBezTo>
                <a:cubicBezTo>
                  <a:pt x="71089" y="157729"/>
                  <a:pt x="71089" y="148886"/>
                  <a:pt x="65644" y="143441"/>
                </a:cubicBezTo>
                <a:lnTo>
                  <a:pt x="33671" y="111512"/>
                </a:lnTo>
                <a:lnTo>
                  <a:pt x="65601" y="79540"/>
                </a:lnTo>
                <a:cubicBezTo>
                  <a:pt x="71045" y="74095"/>
                  <a:pt x="71045" y="65252"/>
                  <a:pt x="65601" y="59807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7172064" y="1310268"/>
            <a:ext cx="4599878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F2A9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Modifications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897929" y="1740926"/>
            <a:ext cx="4757854" cy="678366"/>
          </a:xfrm>
          <a:custGeom>
            <a:avLst/>
            <a:gdLst/>
            <a:ahLst/>
            <a:cxnLst/>
            <a:rect l="l" t="t" r="r" b="b"/>
            <a:pathLst>
              <a:path w="4757854" h="678366">
                <a:moveTo>
                  <a:pt x="74342" y="0"/>
                </a:moveTo>
                <a:lnTo>
                  <a:pt x="4683512" y="0"/>
                </a:lnTo>
                <a:cubicBezTo>
                  <a:pt x="4724570" y="0"/>
                  <a:pt x="4757854" y="33284"/>
                  <a:pt x="4757854" y="74342"/>
                </a:cubicBezTo>
                <a:lnTo>
                  <a:pt x="4757854" y="604024"/>
                </a:lnTo>
                <a:cubicBezTo>
                  <a:pt x="4757854" y="645082"/>
                  <a:pt x="4724570" y="678366"/>
                  <a:pt x="4683512" y="678366"/>
                </a:cubicBezTo>
                <a:lnTo>
                  <a:pt x="74342" y="678366"/>
                </a:lnTo>
                <a:cubicBezTo>
                  <a:pt x="33284" y="678366"/>
                  <a:pt x="0" y="645082"/>
                  <a:pt x="0" y="604024"/>
                </a:cubicBezTo>
                <a:lnTo>
                  <a:pt x="0" y="74342"/>
                </a:lnTo>
                <a:cubicBezTo>
                  <a:pt x="0" y="33312"/>
                  <a:pt x="33312" y="0"/>
                  <a:pt x="74342" y="0"/>
                </a:cubicBezTo>
                <a:close/>
              </a:path>
            </a:pathLst>
          </a:custGeom>
          <a:solidFill>
            <a:srgbClr val="F2A900">
              <a:alpha val="10196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7032673" y="1894255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74341" y="0"/>
                </a:moveTo>
                <a:cubicBezTo>
                  <a:pt x="115372" y="0"/>
                  <a:pt x="148683" y="33311"/>
                  <a:pt x="148683" y="74341"/>
                </a:cubicBezTo>
                <a:cubicBezTo>
                  <a:pt x="148683" y="115372"/>
                  <a:pt x="115372" y="148683"/>
                  <a:pt x="74341" y="148683"/>
                </a:cubicBezTo>
                <a:cubicBezTo>
                  <a:pt x="33311" y="148683"/>
                  <a:pt x="0" y="115372"/>
                  <a:pt x="0" y="74341"/>
                </a:cubicBezTo>
                <a:cubicBezTo>
                  <a:pt x="0" y="33311"/>
                  <a:pt x="33311" y="0"/>
                  <a:pt x="74341" y="0"/>
                </a:cubicBezTo>
                <a:close/>
                <a:moveTo>
                  <a:pt x="67372" y="34848"/>
                </a:moveTo>
                <a:lnTo>
                  <a:pt x="67372" y="74341"/>
                </a:lnTo>
                <a:cubicBezTo>
                  <a:pt x="67372" y="76665"/>
                  <a:pt x="68534" y="78843"/>
                  <a:pt x="70479" y="80149"/>
                </a:cubicBezTo>
                <a:lnTo>
                  <a:pt x="98357" y="98735"/>
                </a:lnTo>
                <a:cubicBezTo>
                  <a:pt x="101552" y="100884"/>
                  <a:pt x="105879" y="100013"/>
                  <a:pt x="108027" y="96789"/>
                </a:cubicBezTo>
                <a:cubicBezTo>
                  <a:pt x="110176" y="93566"/>
                  <a:pt x="109305" y="89268"/>
                  <a:pt x="106082" y="87119"/>
                </a:cubicBezTo>
                <a:lnTo>
                  <a:pt x="81311" y="70624"/>
                </a:lnTo>
                <a:lnTo>
                  <a:pt x="81311" y="34848"/>
                </a:lnTo>
                <a:cubicBezTo>
                  <a:pt x="81311" y="30985"/>
                  <a:pt x="78204" y="27878"/>
                  <a:pt x="74341" y="27878"/>
                </a:cubicBezTo>
                <a:cubicBezTo>
                  <a:pt x="70479" y="27878"/>
                  <a:pt x="67372" y="30985"/>
                  <a:pt x="67372" y="34848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7274283" y="1857085"/>
            <a:ext cx="1849244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Time-Window Aggregation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014088" y="2117280"/>
            <a:ext cx="4590585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Convert flows to 1-minute predictive windows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897929" y="2537193"/>
            <a:ext cx="4757854" cy="678366"/>
          </a:xfrm>
          <a:custGeom>
            <a:avLst/>
            <a:gdLst/>
            <a:ahLst/>
            <a:cxnLst/>
            <a:rect l="l" t="t" r="r" b="b"/>
            <a:pathLst>
              <a:path w="4757854" h="678366">
                <a:moveTo>
                  <a:pt x="74342" y="0"/>
                </a:moveTo>
                <a:lnTo>
                  <a:pt x="4683512" y="0"/>
                </a:lnTo>
                <a:cubicBezTo>
                  <a:pt x="4724570" y="0"/>
                  <a:pt x="4757854" y="33284"/>
                  <a:pt x="4757854" y="74342"/>
                </a:cubicBezTo>
                <a:lnTo>
                  <a:pt x="4757854" y="604024"/>
                </a:lnTo>
                <a:cubicBezTo>
                  <a:pt x="4757854" y="645082"/>
                  <a:pt x="4724570" y="678366"/>
                  <a:pt x="4683512" y="678366"/>
                </a:cubicBezTo>
                <a:lnTo>
                  <a:pt x="74342" y="678366"/>
                </a:lnTo>
                <a:cubicBezTo>
                  <a:pt x="33284" y="678366"/>
                  <a:pt x="0" y="645082"/>
                  <a:pt x="0" y="604024"/>
                </a:cubicBezTo>
                <a:lnTo>
                  <a:pt x="0" y="74342"/>
                </a:lnTo>
                <a:cubicBezTo>
                  <a:pt x="0" y="33312"/>
                  <a:pt x="33312" y="0"/>
                  <a:pt x="74342" y="0"/>
                </a:cubicBezTo>
                <a:close/>
              </a:path>
            </a:pathLst>
          </a:custGeom>
          <a:solidFill>
            <a:srgbClr val="F2A900">
              <a:alpha val="10196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7014088" y="2690522"/>
            <a:ext cx="185854" cy="148683"/>
          </a:xfrm>
          <a:custGeom>
            <a:avLst/>
            <a:gdLst/>
            <a:ahLst/>
            <a:cxnLst/>
            <a:rect l="l" t="t" r="r" b="b"/>
            <a:pathLst>
              <a:path w="185854" h="148683">
                <a:moveTo>
                  <a:pt x="120776" y="61128"/>
                </a:moveTo>
                <a:cubicBezTo>
                  <a:pt x="124319" y="60170"/>
                  <a:pt x="128036" y="61854"/>
                  <a:pt x="129633" y="65136"/>
                </a:cubicBezTo>
                <a:lnTo>
                  <a:pt x="135034" y="76055"/>
                </a:lnTo>
                <a:cubicBezTo>
                  <a:pt x="138025" y="76461"/>
                  <a:pt x="140958" y="77274"/>
                  <a:pt x="143717" y="78407"/>
                </a:cubicBezTo>
                <a:lnTo>
                  <a:pt x="153881" y="71641"/>
                </a:lnTo>
                <a:cubicBezTo>
                  <a:pt x="156930" y="69608"/>
                  <a:pt x="160967" y="70015"/>
                  <a:pt x="163551" y="72599"/>
                </a:cubicBezTo>
                <a:lnTo>
                  <a:pt x="169127" y="78175"/>
                </a:lnTo>
                <a:cubicBezTo>
                  <a:pt x="171711" y="80759"/>
                  <a:pt x="172118" y="84825"/>
                  <a:pt x="170085" y="87845"/>
                </a:cubicBezTo>
                <a:lnTo>
                  <a:pt x="163319" y="97980"/>
                </a:lnTo>
                <a:cubicBezTo>
                  <a:pt x="163871" y="99345"/>
                  <a:pt x="164364" y="100768"/>
                  <a:pt x="164771" y="102249"/>
                </a:cubicBezTo>
                <a:cubicBezTo>
                  <a:pt x="165177" y="103730"/>
                  <a:pt x="165439" y="105182"/>
                  <a:pt x="165642" y="106663"/>
                </a:cubicBezTo>
                <a:lnTo>
                  <a:pt x="176590" y="112064"/>
                </a:lnTo>
                <a:cubicBezTo>
                  <a:pt x="179871" y="113690"/>
                  <a:pt x="181556" y="117407"/>
                  <a:pt x="180597" y="120921"/>
                </a:cubicBezTo>
                <a:lnTo>
                  <a:pt x="178565" y="128529"/>
                </a:lnTo>
                <a:cubicBezTo>
                  <a:pt x="177606" y="132043"/>
                  <a:pt x="174325" y="134424"/>
                  <a:pt x="170666" y="134192"/>
                </a:cubicBezTo>
                <a:lnTo>
                  <a:pt x="158469" y="133408"/>
                </a:lnTo>
                <a:cubicBezTo>
                  <a:pt x="156640" y="135760"/>
                  <a:pt x="154520" y="137938"/>
                  <a:pt x="152110" y="139797"/>
                </a:cubicBezTo>
                <a:lnTo>
                  <a:pt x="152894" y="151964"/>
                </a:lnTo>
                <a:cubicBezTo>
                  <a:pt x="153126" y="155623"/>
                  <a:pt x="150745" y="158934"/>
                  <a:pt x="147231" y="159863"/>
                </a:cubicBezTo>
                <a:lnTo>
                  <a:pt x="139623" y="161896"/>
                </a:lnTo>
                <a:cubicBezTo>
                  <a:pt x="136080" y="162854"/>
                  <a:pt x="132392" y="161170"/>
                  <a:pt x="130765" y="157888"/>
                </a:cubicBezTo>
                <a:lnTo>
                  <a:pt x="125364" y="146970"/>
                </a:lnTo>
                <a:cubicBezTo>
                  <a:pt x="122373" y="146563"/>
                  <a:pt x="119440" y="145750"/>
                  <a:pt x="116681" y="144617"/>
                </a:cubicBezTo>
                <a:lnTo>
                  <a:pt x="106517" y="151384"/>
                </a:lnTo>
                <a:cubicBezTo>
                  <a:pt x="103468" y="153416"/>
                  <a:pt x="99432" y="153010"/>
                  <a:pt x="96847" y="150425"/>
                </a:cubicBezTo>
                <a:lnTo>
                  <a:pt x="91272" y="144850"/>
                </a:lnTo>
                <a:cubicBezTo>
                  <a:pt x="88687" y="142265"/>
                  <a:pt x="88280" y="138229"/>
                  <a:pt x="90313" y="135179"/>
                </a:cubicBezTo>
                <a:lnTo>
                  <a:pt x="97079" y="125016"/>
                </a:lnTo>
                <a:cubicBezTo>
                  <a:pt x="96528" y="123651"/>
                  <a:pt x="96034" y="122228"/>
                  <a:pt x="95628" y="120747"/>
                </a:cubicBezTo>
                <a:cubicBezTo>
                  <a:pt x="95221" y="119266"/>
                  <a:pt x="94960" y="117785"/>
                  <a:pt x="94756" y="116333"/>
                </a:cubicBezTo>
                <a:lnTo>
                  <a:pt x="83808" y="110931"/>
                </a:lnTo>
                <a:cubicBezTo>
                  <a:pt x="80527" y="109305"/>
                  <a:pt x="78872" y="105588"/>
                  <a:pt x="79801" y="102074"/>
                </a:cubicBezTo>
                <a:lnTo>
                  <a:pt x="81834" y="94466"/>
                </a:lnTo>
                <a:cubicBezTo>
                  <a:pt x="82792" y="90952"/>
                  <a:pt x="86073" y="88571"/>
                  <a:pt x="89732" y="88803"/>
                </a:cubicBezTo>
                <a:lnTo>
                  <a:pt x="101900" y="89587"/>
                </a:lnTo>
                <a:cubicBezTo>
                  <a:pt x="103730" y="87235"/>
                  <a:pt x="105849" y="85057"/>
                  <a:pt x="108260" y="83199"/>
                </a:cubicBezTo>
                <a:lnTo>
                  <a:pt x="107476" y="71060"/>
                </a:lnTo>
                <a:cubicBezTo>
                  <a:pt x="107243" y="67401"/>
                  <a:pt x="109625" y="64090"/>
                  <a:pt x="113138" y="63161"/>
                </a:cubicBezTo>
                <a:lnTo>
                  <a:pt x="120747" y="61128"/>
                </a:lnTo>
                <a:close/>
                <a:moveTo>
                  <a:pt x="130214" y="98735"/>
                </a:moveTo>
                <a:cubicBezTo>
                  <a:pt x="123162" y="98743"/>
                  <a:pt x="117443" y="104475"/>
                  <a:pt x="117451" y="111527"/>
                </a:cubicBezTo>
                <a:cubicBezTo>
                  <a:pt x="117459" y="118579"/>
                  <a:pt x="123191" y="124298"/>
                  <a:pt x="130243" y="124290"/>
                </a:cubicBezTo>
                <a:cubicBezTo>
                  <a:pt x="137295" y="124282"/>
                  <a:pt x="143014" y="118550"/>
                  <a:pt x="143006" y="111498"/>
                </a:cubicBezTo>
                <a:cubicBezTo>
                  <a:pt x="142998" y="104446"/>
                  <a:pt x="137266" y="98727"/>
                  <a:pt x="130214" y="98735"/>
                </a:cubicBezTo>
                <a:close/>
                <a:moveTo>
                  <a:pt x="65310" y="-13213"/>
                </a:moveTo>
                <a:lnTo>
                  <a:pt x="72919" y="-11180"/>
                </a:lnTo>
                <a:cubicBezTo>
                  <a:pt x="76432" y="-10222"/>
                  <a:pt x="78814" y="-6911"/>
                  <a:pt x="78581" y="-3281"/>
                </a:cubicBezTo>
                <a:lnTo>
                  <a:pt x="77797" y="8857"/>
                </a:lnTo>
                <a:cubicBezTo>
                  <a:pt x="80207" y="10716"/>
                  <a:pt x="82327" y="12865"/>
                  <a:pt x="84157" y="15246"/>
                </a:cubicBezTo>
                <a:lnTo>
                  <a:pt x="96354" y="14462"/>
                </a:lnTo>
                <a:cubicBezTo>
                  <a:pt x="99983" y="14229"/>
                  <a:pt x="103294" y="16611"/>
                  <a:pt x="104252" y="20124"/>
                </a:cubicBezTo>
                <a:lnTo>
                  <a:pt x="106285" y="27733"/>
                </a:lnTo>
                <a:cubicBezTo>
                  <a:pt x="107214" y="31247"/>
                  <a:pt x="105559" y="34964"/>
                  <a:pt x="102278" y="36590"/>
                </a:cubicBezTo>
                <a:lnTo>
                  <a:pt x="91330" y="41991"/>
                </a:lnTo>
                <a:cubicBezTo>
                  <a:pt x="91126" y="43472"/>
                  <a:pt x="90836" y="44953"/>
                  <a:pt x="90458" y="46405"/>
                </a:cubicBezTo>
                <a:cubicBezTo>
                  <a:pt x="90081" y="47857"/>
                  <a:pt x="89558" y="49309"/>
                  <a:pt x="89006" y="50674"/>
                </a:cubicBezTo>
                <a:lnTo>
                  <a:pt x="95773" y="60838"/>
                </a:lnTo>
                <a:cubicBezTo>
                  <a:pt x="97805" y="63887"/>
                  <a:pt x="97399" y="67924"/>
                  <a:pt x="94814" y="70508"/>
                </a:cubicBezTo>
                <a:lnTo>
                  <a:pt x="89239" y="76084"/>
                </a:lnTo>
                <a:cubicBezTo>
                  <a:pt x="86654" y="78668"/>
                  <a:pt x="82618" y="79075"/>
                  <a:pt x="79569" y="77042"/>
                </a:cubicBezTo>
                <a:lnTo>
                  <a:pt x="69405" y="70276"/>
                </a:lnTo>
                <a:cubicBezTo>
                  <a:pt x="66646" y="71408"/>
                  <a:pt x="63713" y="72222"/>
                  <a:pt x="60722" y="72628"/>
                </a:cubicBezTo>
                <a:lnTo>
                  <a:pt x="55321" y="83547"/>
                </a:lnTo>
                <a:cubicBezTo>
                  <a:pt x="53694" y="86829"/>
                  <a:pt x="49977" y="88484"/>
                  <a:pt x="46463" y="87554"/>
                </a:cubicBezTo>
                <a:lnTo>
                  <a:pt x="38855" y="85522"/>
                </a:lnTo>
                <a:cubicBezTo>
                  <a:pt x="35312" y="84563"/>
                  <a:pt x="32960" y="81253"/>
                  <a:pt x="33192" y="77623"/>
                </a:cubicBezTo>
                <a:lnTo>
                  <a:pt x="33976" y="65455"/>
                </a:lnTo>
                <a:cubicBezTo>
                  <a:pt x="31566" y="63597"/>
                  <a:pt x="29446" y="61448"/>
                  <a:pt x="27617" y="59067"/>
                </a:cubicBezTo>
                <a:lnTo>
                  <a:pt x="15420" y="59851"/>
                </a:lnTo>
                <a:cubicBezTo>
                  <a:pt x="11790" y="60083"/>
                  <a:pt x="8480" y="57702"/>
                  <a:pt x="7521" y="54188"/>
                </a:cubicBezTo>
                <a:lnTo>
                  <a:pt x="5488" y="46580"/>
                </a:lnTo>
                <a:cubicBezTo>
                  <a:pt x="4559" y="43066"/>
                  <a:pt x="6214" y="39349"/>
                  <a:pt x="9496" y="37722"/>
                </a:cubicBezTo>
                <a:lnTo>
                  <a:pt x="20444" y="32321"/>
                </a:lnTo>
                <a:cubicBezTo>
                  <a:pt x="20647" y="30840"/>
                  <a:pt x="20938" y="29388"/>
                  <a:pt x="21315" y="27907"/>
                </a:cubicBezTo>
                <a:cubicBezTo>
                  <a:pt x="21722" y="26426"/>
                  <a:pt x="22186" y="25003"/>
                  <a:pt x="22767" y="23638"/>
                </a:cubicBezTo>
                <a:lnTo>
                  <a:pt x="16001" y="13503"/>
                </a:lnTo>
                <a:cubicBezTo>
                  <a:pt x="13968" y="10454"/>
                  <a:pt x="14375" y="6418"/>
                  <a:pt x="16959" y="3833"/>
                </a:cubicBezTo>
                <a:lnTo>
                  <a:pt x="22535" y="-1742"/>
                </a:lnTo>
                <a:cubicBezTo>
                  <a:pt x="25119" y="-4327"/>
                  <a:pt x="29156" y="-4733"/>
                  <a:pt x="32205" y="-2701"/>
                </a:cubicBezTo>
                <a:lnTo>
                  <a:pt x="42369" y="4066"/>
                </a:lnTo>
                <a:cubicBezTo>
                  <a:pt x="45128" y="2933"/>
                  <a:pt x="48061" y="2120"/>
                  <a:pt x="51052" y="1713"/>
                </a:cubicBezTo>
                <a:lnTo>
                  <a:pt x="56453" y="-9206"/>
                </a:lnTo>
                <a:cubicBezTo>
                  <a:pt x="58079" y="-12487"/>
                  <a:pt x="61767" y="-14142"/>
                  <a:pt x="65310" y="-13213"/>
                </a:cubicBezTo>
                <a:close/>
                <a:moveTo>
                  <a:pt x="55872" y="24393"/>
                </a:moveTo>
                <a:cubicBezTo>
                  <a:pt x="48820" y="24393"/>
                  <a:pt x="43095" y="30119"/>
                  <a:pt x="43095" y="37171"/>
                </a:cubicBezTo>
                <a:cubicBezTo>
                  <a:pt x="43095" y="44223"/>
                  <a:pt x="48820" y="49948"/>
                  <a:pt x="55872" y="49948"/>
                </a:cubicBezTo>
                <a:cubicBezTo>
                  <a:pt x="62924" y="49948"/>
                  <a:pt x="68650" y="44223"/>
                  <a:pt x="68650" y="37171"/>
                </a:cubicBezTo>
                <a:cubicBezTo>
                  <a:pt x="68650" y="30119"/>
                  <a:pt x="62924" y="24393"/>
                  <a:pt x="55872" y="24393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7274283" y="2653351"/>
            <a:ext cx="2044390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Temporal Feature Engineering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014088" y="2913546"/>
            <a:ext cx="4590585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Packet rate, connection rate, burstiness scores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897929" y="3333460"/>
            <a:ext cx="4757854" cy="678366"/>
          </a:xfrm>
          <a:custGeom>
            <a:avLst/>
            <a:gdLst/>
            <a:ahLst/>
            <a:cxnLst/>
            <a:rect l="l" t="t" r="r" b="b"/>
            <a:pathLst>
              <a:path w="4757854" h="678366">
                <a:moveTo>
                  <a:pt x="74342" y="0"/>
                </a:moveTo>
                <a:lnTo>
                  <a:pt x="4683512" y="0"/>
                </a:lnTo>
                <a:cubicBezTo>
                  <a:pt x="4724570" y="0"/>
                  <a:pt x="4757854" y="33284"/>
                  <a:pt x="4757854" y="74342"/>
                </a:cubicBezTo>
                <a:lnTo>
                  <a:pt x="4757854" y="604024"/>
                </a:lnTo>
                <a:cubicBezTo>
                  <a:pt x="4757854" y="645082"/>
                  <a:pt x="4724570" y="678366"/>
                  <a:pt x="4683512" y="678366"/>
                </a:cubicBezTo>
                <a:lnTo>
                  <a:pt x="74342" y="678366"/>
                </a:lnTo>
                <a:cubicBezTo>
                  <a:pt x="33284" y="678366"/>
                  <a:pt x="0" y="645082"/>
                  <a:pt x="0" y="604024"/>
                </a:cubicBezTo>
                <a:lnTo>
                  <a:pt x="0" y="74342"/>
                </a:lnTo>
                <a:cubicBezTo>
                  <a:pt x="0" y="33312"/>
                  <a:pt x="33312" y="0"/>
                  <a:pt x="74342" y="0"/>
                </a:cubicBezTo>
                <a:close/>
              </a:path>
            </a:pathLst>
          </a:custGeom>
          <a:solidFill>
            <a:srgbClr val="F2A900">
              <a:alpha val="10196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7032673" y="3486789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117262" y="9990"/>
                </a:moveTo>
                <a:cubicBezTo>
                  <a:pt x="120747" y="8538"/>
                  <a:pt x="124725" y="9351"/>
                  <a:pt x="127397" y="11993"/>
                </a:cubicBezTo>
                <a:lnTo>
                  <a:pt x="145982" y="30579"/>
                </a:lnTo>
                <a:cubicBezTo>
                  <a:pt x="147725" y="32321"/>
                  <a:pt x="148712" y="34673"/>
                  <a:pt x="148712" y="37142"/>
                </a:cubicBezTo>
                <a:cubicBezTo>
                  <a:pt x="148712" y="39610"/>
                  <a:pt x="147725" y="41962"/>
                  <a:pt x="145982" y="43705"/>
                </a:cubicBezTo>
                <a:lnTo>
                  <a:pt x="127397" y="62290"/>
                </a:lnTo>
                <a:cubicBezTo>
                  <a:pt x="124725" y="64962"/>
                  <a:pt x="120747" y="65746"/>
                  <a:pt x="117262" y="64294"/>
                </a:cubicBezTo>
                <a:cubicBezTo>
                  <a:pt x="113777" y="62842"/>
                  <a:pt x="111512" y="59502"/>
                  <a:pt x="111512" y="55756"/>
                </a:cubicBezTo>
                <a:lnTo>
                  <a:pt x="111512" y="46463"/>
                </a:lnTo>
                <a:lnTo>
                  <a:pt x="102220" y="46463"/>
                </a:lnTo>
                <a:cubicBezTo>
                  <a:pt x="99287" y="46463"/>
                  <a:pt x="96528" y="47828"/>
                  <a:pt x="94785" y="50180"/>
                </a:cubicBezTo>
                <a:lnTo>
                  <a:pt x="85377" y="62726"/>
                </a:lnTo>
                <a:lnTo>
                  <a:pt x="73761" y="47247"/>
                </a:lnTo>
                <a:lnTo>
                  <a:pt x="79917" y="39029"/>
                </a:lnTo>
                <a:cubicBezTo>
                  <a:pt x="85173" y="32002"/>
                  <a:pt x="93450" y="27878"/>
                  <a:pt x="102220" y="27878"/>
                </a:cubicBezTo>
                <a:lnTo>
                  <a:pt x="111512" y="27878"/>
                </a:lnTo>
                <a:lnTo>
                  <a:pt x="111512" y="18585"/>
                </a:lnTo>
                <a:cubicBezTo>
                  <a:pt x="111512" y="14839"/>
                  <a:pt x="113777" y="11442"/>
                  <a:pt x="117262" y="9990"/>
                </a:cubicBezTo>
                <a:close/>
                <a:moveTo>
                  <a:pt x="44721" y="85957"/>
                </a:moveTo>
                <a:lnTo>
                  <a:pt x="56337" y="101435"/>
                </a:lnTo>
                <a:lnTo>
                  <a:pt x="50180" y="109654"/>
                </a:lnTo>
                <a:cubicBezTo>
                  <a:pt x="44924" y="116681"/>
                  <a:pt x="36648" y="120805"/>
                  <a:pt x="27878" y="120805"/>
                </a:cubicBezTo>
                <a:lnTo>
                  <a:pt x="9293" y="120805"/>
                </a:lnTo>
                <a:cubicBezTo>
                  <a:pt x="4153" y="120805"/>
                  <a:pt x="0" y="116652"/>
                  <a:pt x="0" y="111512"/>
                </a:cubicBezTo>
                <a:cubicBezTo>
                  <a:pt x="0" y="106372"/>
                  <a:pt x="4153" y="102220"/>
                  <a:pt x="9293" y="102220"/>
                </a:cubicBezTo>
                <a:lnTo>
                  <a:pt x="27878" y="102220"/>
                </a:lnTo>
                <a:cubicBezTo>
                  <a:pt x="30811" y="102220"/>
                  <a:pt x="33570" y="100855"/>
                  <a:pt x="35312" y="98502"/>
                </a:cubicBezTo>
                <a:lnTo>
                  <a:pt x="44721" y="85957"/>
                </a:lnTo>
                <a:close/>
                <a:moveTo>
                  <a:pt x="127368" y="136661"/>
                </a:moveTo>
                <a:cubicBezTo>
                  <a:pt x="124696" y="139332"/>
                  <a:pt x="120718" y="140116"/>
                  <a:pt x="117233" y="138664"/>
                </a:cubicBezTo>
                <a:cubicBezTo>
                  <a:pt x="113748" y="137212"/>
                  <a:pt x="111512" y="133844"/>
                  <a:pt x="111512" y="130098"/>
                </a:cubicBezTo>
                <a:lnTo>
                  <a:pt x="111512" y="120805"/>
                </a:lnTo>
                <a:lnTo>
                  <a:pt x="102220" y="120805"/>
                </a:lnTo>
                <a:cubicBezTo>
                  <a:pt x="93450" y="120805"/>
                  <a:pt x="85173" y="116681"/>
                  <a:pt x="79917" y="109654"/>
                </a:cubicBezTo>
                <a:lnTo>
                  <a:pt x="35312" y="50180"/>
                </a:lnTo>
                <a:cubicBezTo>
                  <a:pt x="33570" y="47828"/>
                  <a:pt x="30811" y="46463"/>
                  <a:pt x="27878" y="46463"/>
                </a:cubicBezTo>
                <a:lnTo>
                  <a:pt x="9293" y="46463"/>
                </a:lnTo>
                <a:cubicBezTo>
                  <a:pt x="4153" y="46463"/>
                  <a:pt x="0" y="42311"/>
                  <a:pt x="0" y="37171"/>
                </a:cubicBezTo>
                <a:cubicBezTo>
                  <a:pt x="0" y="32031"/>
                  <a:pt x="4153" y="27878"/>
                  <a:pt x="9293" y="27878"/>
                </a:cubicBezTo>
                <a:lnTo>
                  <a:pt x="27878" y="27878"/>
                </a:lnTo>
                <a:cubicBezTo>
                  <a:pt x="36648" y="27878"/>
                  <a:pt x="44924" y="32002"/>
                  <a:pt x="50180" y="39029"/>
                </a:cubicBezTo>
                <a:lnTo>
                  <a:pt x="94785" y="98502"/>
                </a:lnTo>
                <a:cubicBezTo>
                  <a:pt x="96528" y="100855"/>
                  <a:pt x="99287" y="102220"/>
                  <a:pt x="102220" y="102220"/>
                </a:cubicBezTo>
                <a:lnTo>
                  <a:pt x="111512" y="102220"/>
                </a:lnTo>
                <a:lnTo>
                  <a:pt x="111512" y="92927"/>
                </a:lnTo>
                <a:cubicBezTo>
                  <a:pt x="111512" y="89181"/>
                  <a:pt x="113777" y="85783"/>
                  <a:pt x="117262" y="84331"/>
                </a:cubicBezTo>
                <a:cubicBezTo>
                  <a:pt x="120747" y="82879"/>
                  <a:pt x="124725" y="83692"/>
                  <a:pt x="127397" y="86335"/>
                </a:cubicBezTo>
                <a:lnTo>
                  <a:pt x="145982" y="104920"/>
                </a:lnTo>
                <a:cubicBezTo>
                  <a:pt x="147725" y="106663"/>
                  <a:pt x="148712" y="109015"/>
                  <a:pt x="148712" y="111483"/>
                </a:cubicBezTo>
                <a:cubicBezTo>
                  <a:pt x="148712" y="113952"/>
                  <a:pt x="147725" y="116304"/>
                  <a:pt x="145982" y="118046"/>
                </a:cubicBezTo>
                <a:lnTo>
                  <a:pt x="127397" y="136631"/>
                </a:ln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7274283" y="3449618"/>
            <a:ext cx="1663390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Entropy-Based Features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014088" y="3709813"/>
            <a:ext cx="4590585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IP distribution entropy for anomaly detection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897929" y="4129726"/>
            <a:ext cx="4757854" cy="678366"/>
          </a:xfrm>
          <a:custGeom>
            <a:avLst/>
            <a:gdLst/>
            <a:ahLst/>
            <a:cxnLst/>
            <a:rect l="l" t="t" r="r" b="b"/>
            <a:pathLst>
              <a:path w="4757854" h="678366">
                <a:moveTo>
                  <a:pt x="74342" y="0"/>
                </a:moveTo>
                <a:lnTo>
                  <a:pt x="4683512" y="0"/>
                </a:lnTo>
                <a:cubicBezTo>
                  <a:pt x="4724570" y="0"/>
                  <a:pt x="4757854" y="33284"/>
                  <a:pt x="4757854" y="74342"/>
                </a:cubicBezTo>
                <a:lnTo>
                  <a:pt x="4757854" y="604024"/>
                </a:lnTo>
                <a:cubicBezTo>
                  <a:pt x="4757854" y="645082"/>
                  <a:pt x="4724570" y="678366"/>
                  <a:pt x="4683512" y="678366"/>
                </a:cubicBezTo>
                <a:lnTo>
                  <a:pt x="74342" y="678366"/>
                </a:lnTo>
                <a:cubicBezTo>
                  <a:pt x="33284" y="678366"/>
                  <a:pt x="0" y="645082"/>
                  <a:pt x="0" y="604024"/>
                </a:cubicBezTo>
                <a:lnTo>
                  <a:pt x="0" y="74342"/>
                </a:lnTo>
                <a:cubicBezTo>
                  <a:pt x="0" y="33312"/>
                  <a:pt x="33312" y="0"/>
                  <a:pt x="74342" y="0"/>
                </a:cubicBezTo>
                <a:close/>
              </a:path>
            </a:pathLst>
          </a:custGeom>
          <a:solidFill>
            <a:srgbClr val="F2A900">
              <a:alpha val="10196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7" name="Shape 55"/>
          <p:cNvSpPr/>
          <p:nvPr/>
        </p:nvSpPr>
        <p:spPr>
          <a:xfrm>
            <a:off x="7032673" y="4283056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18585" y="18585"/>
                </a:moveTo>
                <a:cubicBezTo>
                  <a:pt x="18585" y="13445"/>
                  <a:pt x="14433" y="9293"/>
                  <a:pt x="9293" y="9293"/>
                </a:cubicBezTo>
                <a:cubicBezTo>
                  <a:pt x="4153" y="9293"/>
                  <a:pt x="0" y="13445"/>
                  <a:pt x="0" y="18585"/>
                </a:cubicBezTo>
                <a:lnTo>
                  <a:pt x="0" y="116159"/>
                </a:lnTo>
                <a:cubicBezTo>
                  <a:pt x="0" y="128994"/>
                  <a:pt x="10396" y="139390"/>
                  <a:pt x="23232" y="139390"/>
                </a:cubicBezTo>
                <a:lnTo>
                  <a:pt x="139390" y="139390"/>
                </a:lnTo>
                <a:cubicBezTo>
                  <a:pt x="144530" y="139390"/>
                  <a:pt x="148683" y="135238"/>
                  <a:pt x="148683" y="130098"/>
                </a:cubicBezTo>
                <a:cubicBezTo>
                  <a:pt x="148683" y="124958"/>
                  <a:pt x="144530" y="120805"/>
                  <a:pt x="139390" y="120805"/>
                </a:cubicBezTo>
                <a:lnTo>
                  <a:pt x="23232" y="120805"/>
                </a:lnTo>
                <a:cubicBezTo>
                  <a:pt x="20676" y="120805"/>
                  <a:pt x="18585" y="118714"/>
                  <a:pt x="18585" y="116159"/>
                </a:cubicBezTo>
                <a:lnTo>
                  <a:pt x="18585" y="18585"/>
                </a:lnTo>
                <a:close/>
                <a:moveTo>
                  <a:pt x="136661" y="43734"/>
                </a:moveTo>
                <a:cubicBezTo>
                  <a:pt x="140290" y="40104"/>
                  <a:pt x="140290" y="34209"/>
                  <a:pt x="136661" y="30579"/>
                </a:cubicBezTo>
                <a:cubicBezTo>
                  <a:pt x="133031" y="26949"/>
                  <a:pt x="127136" y="26949"/>
                  <a:pt x="123506" y="30579"/>
                </a:cubicBezTo>
                <a:lnTo>
                  <a:pt x="92927" y="61187"/>
                </a:lnTo>
                <a:lnTo>
                  <a:pt x="76258" y="44547"/>
                </a:lnTo>
                <a:cubicBezTo>
                  <a:pt x="72628" y="40917"/>
                  <a:pt x="66733" y="40917"/>
                  <a:pt x="63103" y="44547"/>
                </a:cubicBezTo>
                <a:lnTo>
                  <a:pt x="35225" y="72425"/>
                </a:lnTo>
                <a:cubicBezTo>
                  <a:pt x="31595" y="76055"/>
                  <a:pt x="31595" y="81950"/>
                  <a:pt x="35225" y="85580"/>
                </a:cubicBezTo>
                <a:cubicBezTo>
                  <a:pt x="38855" y="89210"/>
                  <a:pt x="44750" y="89210"/>
                  <a:pt x="48380" y="85580"/>
                </a:cubicBezTo>
                <a:lnTo>
                  <a:pt x="69695" y="64265"/>
                </a:lnTo>
                <a:lnTo>
                  <a:pt x="86364" y="80933"/>
                </a:lnTo>
                <a:cubicBezTo>
                  <a:pt x="89994" y="84563"/>
                  <a:pt x="95889" y="84563"/>
                  <a:pt x="99519" y="80933"/>
                </a:cubicBezTo>
                <a:lnTo>
                  <a:pt x="136690" y="43763"/>
                </a:ln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7274283" y="4245885"/>
            <a:ext cx="1217341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Moving Averages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014088" y="4506080"/>
            <a:ext cx="4590585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Trend indicators for gradual attack detection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897929" y="4925993"/>
            <a:ext cx="4757854" cy="678366"/>
          </a:xfrm>
          <a:custGeom>
            <a:avLst/>
            <a:gdLst/>
            <a:ahLst/>
            <a:cxnLst/>
            <a:rect l="l" t="t" r="r" b="b"/>
            <a:pathLst>
              <a:path w="4757854" h="678366">
                <a:moveTo>
                  <a:pt x="74342" y="0"/>
                </a:moveTo>
                <a:lnTo>
                  <a:pt x="4683512" y="0"/>
                </a:lnTo>
                <a:cubicBezTo>
                  <a:pt x="4724570" y="0"/>
                  <a:pt x="4757854" y="33284"/>
                  <a:pt x="4757854" y="74342"/>
                </a:cubicBezTo>
                <a:lnTo>
                  <a:pt x="4757854" y="604024"/>
                </a:lnTo>
                <a:cubicBezTo>
                  <a:pt x="4757854" y="645082"/>
                  <a:pt x="4724570" y="678366"/>
                  <a:pt x="4683512" y="678366"/>
                </a:cubicBezTo>
                <a:lnTo>
                  <a:pt x="74342" y="678366"/>
                </a:lnTo>
                <a:cubicBezTo>
                  <a:pt x="33284" y="678366"/>
                  <a:pt x="0" y="645082"/>
                  <a:pt x="0" y="604024"/>
                </a:cubicBezTo>
                <a:lnTo>
                  <a:pt x="0" y="74342"/>
                </a:lnTo>
                <a:cubicBezTo>
                  <a:pt x="0" y="33312"/>
                  <a:pt x="33312" y="0"/>
                  <a:pt x="74342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1" name="Shape 59"/>
          <p:cNvSpPr/>
          <p:nvPr/>
        </p:nvSpPr>
        <p:spPr>
          <a:xfrm>
            <a:off x="7032673" y="5079322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130098" y="74341"/>
                </a:moveTo>
                <a:cubicBezTo>
                  <a:pt x="130098" y="43569"/>
                  <a:pt x="105114" y="18585"/>
                  <a:pt x="74341" y="18585"/>
                </a:cubicBezTo>
                <a:cubicBezTo>
                  <a:pt x="43569" y="18585"/>
                  <a:pt x="18585" y="43569"/>
                  <a:pt x="18585" y="74341"/>
                </a:cubicBezTo>
                <a:cubicBezTo>
                  <a:pt x="18585" y="105114"/>
                  <a:pt x="43569" y="130098"/>
                  <a:pt x="74341" y="130098"/>
                </a:cubicBezTo>
                <a:cubicBezTo>
                  <a:pt x="105114" y="130098"/>
                  <a:pt x="130098" y="105114"/>
                  <a:pt x="130098" y="74341"/>
                </a:cubicBezTo>
                <a:close/>
                <a:moveTo>
                  <a:pt x="0" y="74341"/>
                </a:moveTo>
                <a:cubicBezTo>
                  <a:pt x="0" y="33311"/>
                  <a:pt x="33311" y="0"/>
                  <a:pt x="74341" y="0"/>
                </a:cubicBezTo>
                <a:cubicBezTo>
                  <a:pt x="115372" y="0"/>
                  <a:pt x="148683" y="33311"/>
                  <a:pt x="148683" y="74341"/>
                </a:cubicBezTo>
                <a:cubicBezTo>
                  <a:pt x="148683" y="115372"/>
                  <a:pt x="115372" y="148683"/>
                  <a:pt x="74341" y="148683"/>
                </a:cubicBezTo>
                <a:cubicBezTo>
                  <a:pt x="33311" y="148683"/>
                  <a:pt x="0" y="115372"/>
                  <a:pt x="0" y="74341"/>
                </a:cubicBezTo>
                <a:close/>
                <a:moveTo>
                  <a:pt x="74341" y="97573"/>
                </a:moveTo>
                <a:cubicBezTo>
                  <a:pt x="87163" y="97573"/>
                  <a:pt x="97573" y="87163"/>
                  <a:pt x="97573" y="74341"/>
                </a:cubicBezTo>
                <a:cubicBezTo>
                  <a:pt x="97573" y="61520"/>
                  <a:pt x="87163" y="51110"/>
                  <a:pt x="74341" y="51110"/>
                </a:cubicBezTo>
                <a:cubicBezTo>
                  <a:pt x="61520" y="51110"/>
                  <a:pt x="51110" y="61520"/>
                  <a:pt x="51110" y="74341"/>
                </a:cubicBezTo>
                <a:cubicBezTo>
                  <a:pt x="51110" y="87163"/>
                  <a:pt x="61520" y="97573"/>
                  <a:pt x="74341" y="97573"/>
                </a:cubicBezTo>
                <a:close/>
                <a:moveTo>
                  <a:pt x="74341" y="32524"/>
                </a:moveTo>
                <a:cubicBezTo>
                  <a:pt x="97421" y="32524"/>
                  <a:pt x="116159" y="51262"/>
                  <a:pt x="116159" y="74341"/>
                </a:cubicBezTo>
                <a:cubicBezTo>
                  <a:pt x="116159" y="97421"/>
                  <a:pt x="97421" y="116159"/>
                  <a:pt x="74341" y="116159"/>
                </a:cubicBezTo>
                <a:cubicBezTo>
                  <a:pt x="51262" y="116159"/>
                  <a:pt x="32524" y="97421"/>
                  <a:pt x="32524" y="74341"/>
                </a:cubicBezTo>
                <a:cubicBezTo>
                  <a:pt x="32524" y="51262"/>
                  <a:pt x="51262" y="32524"/>
                  <a:pt x="74341" y="32524"/>
                </a:cubicBezTo>
                <a:close/>
                <a:moveTo>
                  <a:pt x="65049" y="74341"/>
                </a:moveTo>
                <a:cubicBezTo>
                  <a:pt x="65049" y="69213"/>
                  <a:pt x="69213" y="65049"/>
                  <a:pt x="74341" y="65049"/>
                </a:cubicBezTo>
                <a:cubicBezTo>
                  <a:pt x="79470" y="65049"/>
                  <a:pt x="83634" y="69213"/>
                  <a:pt x="83634" y="74341"/>
                </a:cubicBezTo>
                <a:cubicBezTo>
                  <a:pt x="83634" y="79470"/>
                  <a:pt x="79470" y="83634"/>
                  <a:pt x="74341" y="83634"/>
                </a:cubicBezTo>
                <a:cubicBezTo>
                  <a:pt x="69213" y="83634"/>
                  <a:pt x="65049" y="79470"/>
                  <a:pt x="65049" y="74341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7274283" y="5042152"/>
            <a:ext cx="154258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Target Transformation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7014088" y="5302347"/>
            <a:ext cx="4590585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Attack_in_next_5_minutes variable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376354" y="5900273"/>
            <a:ext cx="3735659" cy="752707"/>
          </a:xfrm>
          <a:custGeom>
            <a:avLst/>
            <a:gdLst/>
            <a:ahLst/>
            <a:cxnLst/>
            <a:rect l="l" t="t" r="r" b="b"/>
            <a:pathLst>
              <a:path w="3735659" h="752707">
                <a:moveTo>
                  <a:pt x="74345" y="0"/>
                </a:moveTo>
                <a:lnTo>
                  <a:pt x="3661314" y="0"/>
                </a:lnTo>
                <a:cubicBezTo>
                  <a:pt x="3702373" y="0"/>
                  <a:pt x="3735659" y="33285"/>
                  <a:pt x="3735659" y="74345"/>
                </a:cubicBezTo>
                <a:lnTo>
                  <a:pt x="3735659" y="678362"/>
                </a:lnTo>
                <a:cubicBezTo>
                  <a:pt x="3735659" y="719422"/>
                  <a:pt x="3702373" y="752707"/>
                  <a:pt x="3661314" y="752707"/>
                </a:cubicBezTo>
                <a:lnTo>
                  <a:pt x="74345" y="752707"/>
                </a:lnTo>
                <a:cubicBezTo>
                  <a:pt x="33313" y="752707"/>
                  <a:pt x="0" y="719394"/>
                  <a:pt x="0" y="678362"/>
                </a:cubicBezTo>
                <a:lnTo>
                  <a:pt x="0" y="74345"/>
                </a:lnTo>
                <a:cubicBezTo>
                  <a:pt x="0" y="33313"/>
                  <a:pt x="33313" y="0"/>
                  <a:pt x="74345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436756" y="6016431"/>
            <a:ext cx="3614854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6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Detection → Prediction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459988" y="6350968"/>
            <a:ext cx="3568390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Paradigm Shift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229623" y="5900273"/>
            <a:ext cx="3735659" cy="752707"/>
          </a:xfrm>
          <a:custGeom>
            <a:avLst/>
            <a:gdLst/>
            <a:ahLst/>
            <a:cxnLst/>
            <a:rect l="l" t="t" r="r" b="b"/>
            <a:pathLst>
              <a:path w="3735659" h="752707">
                <a:moveTo>
                  <a:pt x="74345" y="0"/>
                </a:moveTo>
                <a:lnTo>
                  <a:pt x="3661314" y="0"/>
                </a:lnTo>
                <a:cubicBezTo>
                  <a:pt x="3702373" y="0"/>
                  <a:pt x="3735659" y="33285"/>
                  <a:pt x="3735659" y="74345"/>
                </a:cubicBezTo>
                <a:lnTo>
                  <a:pt x="3735659" y="678362"/>
                </a:lnTo>
                <a:cubicBezTo>
                  <a:pt x="3735659" y="719422"/>
                  <a:pt x="3702373" y="752707"/>
                  <a:pt x="3661314" y="752707"/>
                </a:cubicBezTo>
                <a:lnTo>
                  <a:pt x="74345" y="752707"/>
                </a:lnTo>
                <a:cubicBezTo>
                  <a:pt x="33313" y="752707"/>
                  <a:pt x="0" y="719394"/>
                  <a:pt x="0" y="678362"/>
                </a:cubicBezTo>
                <a:lnTo>
                  <a:pt x="0" y="74345"/>
                </a:lnTo>
                <a:cubicBezTo>
                  <a:pt x="0" y="33313"/>
                  <a:pt x="33313" y="0"/>
                  <a:pt x="74345" y="0"/>
                </a:cubicBezTo>
                <a:close/>
              </a:path>
            </a:pathLst>
          </a:custGeom>
          <a:solidFill>
            <a:srgbClr val="F2A900">
              <a:alpha val="10196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8" name="Text 66"/>
          <p:cNvSpPr/>
          <p:nvPr/>
        </p:nvSpPr>
        <p:spPr>
          <a:xfrm>
            <a:off x="4290025" y="6016431"/>
            <a:ext cx="3614854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6" b="1" dirty="0">
                <a:solidFill>
                  <a:srgbClr val="F2A9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Static → Temporal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4313257" y="6350968"/>
            <a:ext cx="3568390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Evolution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083037" y="5900273"/>
            <a:ext cx="3735659" cy="752707"/>
          </a:xfrm>
          <a:custGeom>
            <a:avLst/>
            <a:gdLst/>
            <a:ahLst/>
            <a:cxnLst/>
            <a:rect l="l" t="t" r="r" b="b"/>
            <a:pathLst>
              <a:path w="3735659" h="752707">
                <a:moveTo>
                  <a:pt x="74345" y="0"/>
                </a:moveTo>
                <a:lnTo>
                  <a:pt x="3661314" y="0"/>
                </a:lnTo>
                <a:cubicBezTo>
                  <a:pt x="3702373" y="0"/>
                  <a:pt x="3735659" y="33285"/>
                  <a:pt x="3735659" y="74345"/>
                </a:cubicBezTo>
                <a:lnTo>
                  <a:pt x="3735659" y="678362"/>
                </a:lnTo>
                <a:cubicBezTo>
                  <a:pt x="3735659" y="719422"/>
                  <a:pt x="3702373" y="752707"/>
                  <a:pt x="3661314" y="752707"/>
                </a:cubicBezTo>
                <a:lnTo>
                  <a:pt x="74345" y="752707"/>
                </a:lnTo>
                <a:cubicBezTo>
                  <a:pt x="33313" y="752707"/>
                  <a:pt x="0" y="719394"/>
                  <a:pt x="0" y="678362"/>
                </a:cubicBezTo>
                <a:lnTo>
                  <a:pt x="0" y="74345"/>
                </a:lnTo>
                <a:cubicBezTo>
                  <a:pt x="0" y="33313"/>
                  <a:pt x="33313" y="0"/>
                  <a:pt x="74345" y="0"/>
                </a:cubicBezTo>
                <a:close/>
              </a:path>
            </a:pathLst>
          </a:custGeom>
          <a:solidFill>
            <a:srgbClr val="4A6572">
              <a:alpha val="30196"/>
            </a:srgbClr>
          </a:solidFill>
          <a:ln w="12700">
            <a:solidFill>
              <a:srgbClr val="4A657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1" name="Text 69"/>
          <p:cNvSpPr/>
          <p:nvPr/>
        </p:nvSpPr>
        <p:spPr>
          <a:xfrm>
            <a:off x="8143439" y="6016431"/>
            <a:ext cx="3614854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6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Reactive → Proactive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166671" y="6350968"/>
            <a:ext cx="3568390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4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Defense Strategy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381000"/>
            <a:ext cx="381000" cy="31750"/>
          </a:xfrm>
          <a:custGeom>
            <a:avLst/>
            <a:gdLst/>
            <a:ahLst/>
            <a:cxnLst/>
            <a:rect l="l" t="t" r="r" b="b"/>
            <a:pathLst>
              <a:path w="381000" h="31750">
                <a:moveTo>
                  <a:pt x="0" y="0"/>
                </a:moveTo>
                <a:lnTo>
                  <a:pt x="381000" y="0"/>
                </a:lnTo>
                <a:lnTo>
                  <a:pt x="381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793750" y="317500"/>
            <a:ext cx="1841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44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Strategic Recommendations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53975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Extra Features Implementation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17500" y="920750"/>
            <a:ext cx="11628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Should we implement additional features? </a:t>
            </a:r>
            <a:r>
              <a:rPr lang="en-US" sz="1125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YES - Strategic Implementation Recommended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33375" y="1206500"/>
            <a:ext cx="5715000" cy="3222625"/>
          </a:xfrm>
          <a:custGeom>
            <a:avLst/>
            <a:gdLst/>
            <a:ahLst/>
            <a:cxnLst/>
            <a:rect l="l" t="t" r="r" b="b"/>
            <a:pathLst>
              <a:path w="5715000" h="3222625">
                <a:moveTo>
                  <a:pt x="31750" y="0"/>
                </a:moveTo>
                <a:lnTo>
                  <a:pt x="5651514" y="0"/>
                </a:lnTo>
                <a:cubicBezTo>
                  <a:pt x="5686576" y="0"/>
                  <a:pt x="5715000" y="28424"/>
                  <a:pt x="5715000" y="63486"/>
                </a:cubicBezTo>
                <a:lnTo>
                  <a:pt x="5715000" y="3159139"/>
                </a:lnTo>
                <a:cubicBezTo>
                  <a:pt x="5715000" y="3194201"/>
                  <a:pt x="5686576" y="3222625"/>
                  <a:pt x="5651514" y="3222625"/>
                </a:cubicBezTo>
                <a:lnTo>
                  <a:pt x="31750" y="3222625"/>
                </a:lnTo>
                <a:cubicBezTo>
                  <a:pt x="14227" y="3222625"/>
                  <a:pt x="0" y="3208398"/>
                  <a:pt x="0" y="3190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333375" y="1206500"/>
            <a:ext cx="31750" cy="3222625"/>
          </a:xfrm>
          <a:custGeom>
            <a:avLst/>
            <a:gdLst/>
            <a:ahLst/>
            <a:cxnLst/>
            <a:rect l="l" t="t" r="r" b="b"/>
            <a:pathLst>
              <a:path w="31750" h="3222625">
                <a:moveTo>
                  <a:pt x="31750" y="0"/>
                </a:moveTo>
                <a:lnTo>
                  <a:pt x="31750" y="0"/>
                </a:lnTo>
                <a:lnTo>
                  <a:pt x="31750" y="3222625"/>
                </a:lnTo>
                <a:lnTo>
                  <a:pt x="31750" y="3222625"/>
                </a:lnTo>
                <a:cubicBezTo>
                  <a:pt x="14227" y="3222625"/>
                  <a:pt x="0" y="3208398"/>
                  <a:pt x="0" y="3190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44500" y="1317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55625" y="142875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0"/>
                </a:moveTo>
                <a:cubicBezTo>
                  <a:pt x="123183" y="0"/>
                  <a:pt x="158750" y="35567"/>
                  <a:pt x="158750" y="79375"/>
                </a:cubicBezTo>
                <a:cubicBezTo>
                  <a:pt x="158750" y="123183"/>
                  <a:pt x="123183" y="158750"/>
                  <a:pt x="79375" y="158750"/>
                </a:cubicBezTo>
                <a:cubicBezTo>
                  <a:pt x="35567" y="158750"/>
                  <a:pt x="0" y="123183"/>
                  <a:pt x="0" y="79375"/>
                </a:cubicBezTo>
                <a:cubicBezTo>
                  <a:pt x="0" y="35567"/>
                  <a:pt x="35567" y="0"/>
                  <a:pt x="79375" y="0"/>
                </a:cubicBezTo>
                <a:close/>
                <a:moveTo>
                  <a:pt x="71934" y="37207"/>
                </a:moveTo>
                <a:lnTo>
                  <a:pt x="71934" y="79375"/>
                </a:lnTo>
                <a:cubicBezTo>
                  <a:pt x="71934" y="81855"/>
                  <a:pt x="73174" y="84181"/>
                  <a:pt x="75251" y="85576"/>
                </a:cubicBezTo>
                <a:lnTo>
                  <a:pt x="105017" y="105420"/>
                </a:lnTo>
                <a:cubicBezTo>
                  <a:pt x="108427" y="107714"/>
                  <a:pt x="113047" y="106784"/>
                  <a:pt x="115342" y="103343"/>
                </a:cubicBezTo>
                <a:cubicBezTo>
                  <a:pt x="117636" y="99901"/>
                  <a:pt x="116706" y="95312"/>
                  <a:pt x="113264" y="93018"/>
                </a:cubicBezTo>
                <a:lnTo>
                  <a:pt x="86816" y="75406"/>
                </a:lnTo>
                <a:lnTo>
                  <a:pt x="86816" y="37207"/>
                </a:lnTo>
                <a:cubicBezTo>
                  <a:pt x="86816" y="33083"/>
                  <a:pt x="83499" y="29766"/>
                  <a:pt x="79375" y="29766"/>
                </a:cubicBezTo>
                <a:cubicBezTo>
                  <a:pt x="75251" y="29766"/>
                  <a:pt x="71934" y="33083"/>
                  <a:pt x="71934" y="37207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20750" y="1301750"/>
            <a:ext cx="1976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Time-Window Aggregation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920750" y="1547813"/>
            <a:ext cx="766961" cy="166688"/>
          </a:xfrm>
          <a:custGeom>
            <a:avLst/>
            <a:gdLst/>
            <a:ahLst/>
            <a:cxnLst/>
            <a:rect l="l" t="t" r="r" b="b"/>
            <a:pathLst>
              <a:path w="766961" h="166688">
                <a:moveTo>
                  <a:pt x="83344" y="0"/>
                </a:moveTo>
                <a:lnTo>
                  <a:pt x="683617" y="0"/>
                </a:lnTo>
                <a:cubicBezTo>
                  <a:pt x="729616" y="0"/>
                  <a:pt x="766961" y="37345"/>
                  <a:pt x="766961" y="83344"/>
                </a:cubicBezTo>
                <a:lnTo>
                  <a:pt x="766961" y="83344"/>
                </a:lnTo>
                <a:cubicBezTo>
                  <a:pt x="766961" y="129342"/>
                  <a:pt x="729616" y="166688"/>
                  <a:pt x="683617" y="166688"/>
                </a:cubicBezTo>
                <a:lnTo>
                  <a:pt x="83344" y="166688"/>
                </a:lnTo>
                <a:cubicBezTo>
                  <a:pt x="37345" y="166688"/>
                  <a:pt x="0" y="129342"/>
                  <a:pt x="0" y="83344"/>
                </a:cubicBezTo>
                <a:lnTo>
                  <a:pt x="0" y="83344"/>
                </a:lnTo>
                <a:cubicBezTo>
                  <a:pt x="0" y="37345"/>
                  <a:pt x="37345" y="0"/>
                  <a:pt x="83344" y="0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20750" y="1547813"/>
            <a:ext cx="814586" cy="166688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10000"/>
              </a:lnSpc>
            </a:pPr>
            <a:r>
              <a:rPr lang="en-US" sz="7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PRIORITY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4500" y="1900163"/>
            <a:ext cx="5508625" cy="889000"/>
          </a:xfrm>
          <a:custGeom>
            <a:avLst/>
            <a:gdLst/>
            <a:ahLst/>
            <a:cxnLst/>
            <a:rect l="l" t="t" r="r" b="b"/>
            <a:pathLst>
              <a:path w="5508625" h="889000">
                <a:moveTo>
                  <a:pt x="31746" y="0"/>
                </a:moveTo>
                <a:lnTo>
                  <a:pt x="5476879" y="0"/>
                </a:lnTo>
                <a:cubicBezTo>
                  <a:pt x="5494412" y="0"/>
                  <a:pt x="5508625" y="14213"/>
                  <a:pt x="5508625" y="31746"/>
                </a:cubicBezTo>
                <a:lnTo>
                  <a:pt x="5508625" y="857254"/>
                </a:lnTo>
                <a:cubicBezTo>
                  <a:pt x="5508625" y="874787"/>
                  <a:pt x="5494412" y="889000"/>
                  <a:pt x="5476879" y="889000"/>
                </a:cubicBezTo>
                <a:lnTo>
                  <a:pt x="31746" y="889000"/>
                </a:lnTo>
                <a:cubicBezTo>
                  <a:pt x="14213" y="889000"/>
                  <a:pt x="0" y="874787"/>
                  <a:pt x="0" y="857254"/>
                </a:cubicBezTo>
                <a:lnTo>
                  <a:pt x="0" y="31746"/>
                </a:lnTo>
                <a:cubicBezTo>
                  <a:pt x="0" y="14225"/>
                  <a:pt x="14225" y="0"/>
                  <a:pt x="3174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508000" y="1963663"/>
            <a:ext cx="544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Implement?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08000" y="2185913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Converts detection to prediction problem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08000" y="2376413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Enables proactive cybersecurity defense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08000" y="2566913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Captures temporal attack patterns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44500" y="3097113"/>
            <a:ext cx="5508625" cy="508000"/>
          </a:xfrm>
          <a:custGeom>
            <a:avLst/>
            <a:gdLst/>
            <a:ahLst/>
            <a:cxnLst/>
            <a:rect l="l" t="t" r="r" b="b"/>
            <a:pathLst>
              <a:path w="5508625" h="508000">
                <a:moveTo>
                  <a:pt x="31750" y="0"/>
                </a:moveTo>
                <a:lnTo>
                  <a:pt x="5476875" y="0"/>
                </a:lnTo>
                <a:cubicBezTo>
                  <a:pt x="5494398" y="0"/>
                  <a:pt x="5508625" y="14227"/>
                  <a:pt x="5508625" y="31750"/>
                </a:cubicBezTo>
                <a:lnTo>
                  <a:pt x="5508625" y="476250"/>
                </a:lnTo>
                <a:cubicBezTo>
                  <a:pt x="5508625" y="493773"/>
                  <a:pt x="5494398" y="508000"/>
                  <a:pt x="5476875" y="508000"/>
                </a:cubicBezTo>
                <a:lnTo>
                  <a:pt x="31750" y="508000"/>
                </a:lnTo>
                <a:cubicBezTo>
                  <a:pt x="14227" y="508000"/>
                  <a:pt x="0" y="493773"/>
                  <a:pt x="0" y="476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08000" y="3160613"/>
            <a:ext cx="544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08000" y="3382863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1-minute windows: aggregate packets, bytes, connections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48469" y="3917032"/>
            <a:ext cx="5500688" cy="293688"/>
          </a:xfrm>
          <a:custGeom>
            <a:avLst/>
            <a:gdLst/>
            <a:ahLst/>
            <a:cxnLst/>
            <a:rect l="l" t="t" r="r" b="b"/>
            <a:pathLst>
              <a:path w="5500688" h="293688">
                <a:moveTo>
                  <a:pt x="31751" y="0"/>
                </a:moveTo>
                <a:lnTo>
                  <a:pt x="5468937" y="0"/>
                </a:lnTo>
                <a:cubicBezTo>
                  <a:pt x="5486472" y="0"/>
                  <a:pt x="5500687" y="14215"/>
                  <a:pt x="5500687" y="31751"/>
                </a:cubicBezTo>
                <a:lnTo>
                  <a:pt x="5500688" y="261937"/>
                </a:lnTo>
                <a:cubicBezTo>
                  <a:pt x="5500687" y="279472"/>
                  <a:pt x="5486472" y="293687"/>
                  <a:pt x="5468937" y="293688"/>
                </a:cubicBezTo>
                <a:lnTo>
                  <a:pt x="31751" y="293688"/>
                </a:lnTo>
                <a:cubicBezTo>
                  <a:pt x="14215" y="293688"/>
                  <a:pt x="0" y="279472"/>
                  <a:pt x="0" y="261937"/>
                </a:cubicBezTo>
                <a:lnTo>
                  <a:pt x="0" y="31751"/>
                </a:lnTo>
                <a:cubicBezTo>
                  <a:pt x="0" y="14215"/>
                  <a:pt x="14215" y="0"/>
                  <a:pt x="31751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515938" y="3984501"/>
            <a:ext cx="5421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875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Transforms to pure predictive ML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59500" y="1206500"/>
            <a:ext cx="5715000" cy="3222625"/>
          </a:xfrm>
          <a:custGeom>
            <a:avLst/>
            <a:gdLst/>
            <a:ahLst/>
            <a:cxnLst/>
            <a:rect l="l" t="t" r="r" b="b"/>
            <a:pathLst>
              <a:path w="5715000" h="3222625">
                <a:moveTo>
                  <a:pt x="31750" y="0"/>
                </a:moveTo>
                <a:lnTo>
                  <a:pt x="5651514" y="0"/>
                </a:lnTo>
                <a:cubicBezTo>
                  <a:pt x="5686576" y="0"/>
                  <a:pt x="5715000" y="28424"/>
                  <a:pt x="5715000" y="63486"/>
                </a:cubicBezTo>
                <a:lnTo>
                  <a:pt x="5715000" y="3159139"/>
                </a:lnTo>
                <a:cubicBezTo>
                  <a:pt x="5715000" y="3194201"/>
                  <a:pt x="5686576" y="3222625"/>
                  <a:pt x="5651514" y="3222625"/>
                </a:cubicBezTo>
                <a:lnTo>
                  <a:pt x="31750" y="3222625"/>
                </a:lnTo>
                <a:cubicBezTo>
                  <a:pt x="14227" y="3222625"/>
                  <a:pt x="0" y="3208398"/>
                  <a:pt x="0" y="3190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2A90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159500" y="1206500"/>
            <a:ext cx="31750" cy="3222625"/>
          </a:xfrm>
          <a:custGeom>
            <a:avLst/>
            <a:gdLst/>
            <a:ahLst/>
            <a:cxnLst/>
            <a:rect l="l" t="t" r="r" b="b"/>
            <a:pathLst>
              <a:path w="31750" h="3222625">
                <a:moveTo>
                  <a:pt x="31750" y="0"/>
                </a:moveTo>
                <a:lnTo>
                  <a:pt x="31750" y="0"/>
                </a:lnTo>
                <a:lnTo>
                  <a:pt x="31750" y="3222625"/>
                </a:lnTo>
                <a:lnTo>
                  <a:pt x="31750" y="3222625"/>
                </a:lnTo>
                <a:cubicBezTo>
                  <a:pt x="14227" y="3222625"/>
                  <a:pt x="0" y="3208398"/>
                  <a:pt x="0" y="3190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270625" y="1317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F2A9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6361906" y="1428750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128953" y="65267"/>
                </a:moveTo>
                <a:cubicBezTo>
                  <a:pt x="132736" y="64244"/>
                  <a:pt x="136705" y="66042"/>
                  <a:pt x="138410" y="69546"/>
                </a:cubicBezTo>
                <a:lnTo>
                  <a:pt x="144177" y="81204"/>
                </a:lnTo>
                <a:cubicBezTo>
                  <a:pt x="147371" y="81638"/>
                  <a:pt x="150502" y="82507"/>
                  <a:pt x="153448" y="83716"/>
                </a:cubicBezTo>
                <a:lnTo>
                  <a:pt x="164300" y="76491"/>
                </a:lnTo>
                <a:cubicBezTo>
                  <a:pt x="167556" y="74321"/>
                  <a:pt x="171865" y="74755"/>
                  <a:pt x="174625" y="77515"/>
                </a:cubicBezTo>
                <a:lnTo>
                  <a:pt x="180578" y="83468"/>
                </a:lnTo>
                <a:cubicBezTo>
                  <a:pt x="183338" y="86227"/>
                  <a:pt x="183772" y="90568"/>
                  <a:pt x="181601" y="93793"/>
                </a:cubicBezTo>
                <a:lnTo>
                  <a:pt x="174377" y="104614"/>
                </a:lnTo>
                <a:cubicBezTo>
                  <a:pt x="174966" y="106071"/>
                  <a:pt x="175493" y="107590"/>
                  <a:pt x="175927" y="109172"/>
                </a:cubicBezTo>
                <a:cubicBezTo>
                  <a:pt x="176361" y="110753"/>
                  <a:pt x="176640" y="112303"/>
                  <a:pt x="176857" y="113885"/>
                </a:cubicBezTo>
                <a:lnTo>
                  <a:pt x="188547" y="119652"/>
                </a:lnTo>
                <a:cubicBezTo>
                  <a:pt x="192050" y="121388"/>
                  <a:pt x="193849" y="125357"/>
                  <a:pt x="192825" y="129108"/>
                </a:cubicBezTo>
                <a:lnTo>
                  <a:pt x="190655" y="137232"/>
                </a:lnTo>
                <a:cubicBezTo>
                  <a:pt x="189632" y="140984"/>
                  <a:pt x="186128" y="143526"/>
                  <a:pt x="182221" y="143278"/>
                </a:cubicBezTo>
                <a:lnTo>
                  <a:pt x="169199" y="142441"/>
                </a:lnTo>
                <a:cubicBezTo>
                  <a:pt x="167246" y="144952"/>
                  <a:pt x="164982" y="147278"/>
                  <a:pt x="162409" y="149262"/>
                </a:cubicBezTo>
                <a:lnTo>
                  <a:pt x="163246" y="162254"/>
                </a:lnTo>
                <a:cubicBezTo>
                  <a:pt x="163494" y="166160"/>
                  <a:pt x="160951" y="169695"/>
                  <a:pt x="157200" y="170687"/>
                </a:cubicBezTo>
                <a:lnTo>
                  <a:pt x="149076" y="172858"/>
                </a:lnTo>
                <a:cubicBezTo>
                  <a:pt x="145293" y="173881"/>
                  <a:pt x="141356" y="172083"/>
                  <a:pt x="139619" y="168579"/>
                </a:cubicBezTo>
                <a:lnTo>
                  <a:pt x="133852" y="156921"/>
                </a:lnTo>
                <a:cubicBezTo>
                  <a:pt x="130659" y="156487"/>
                  <a:pt x="127527" y="155618"/>
                  <a:pt x="124582" y="154409"/>
                </a:cubicBezTo>
                <a:lnTo>
                  <a:pt x="113729" y="161634"/>
                </a:lnTo>
                <a:cubicBezTo>
                  <a:pt x="110474" y="163804"/>
                  <a:pt x="106164" y="163370"/>
                  <a:pt x="103405" y="160610"/>
                </a:cubicBezTo>
                <a:lnTo>
                  <a:pt x="97451" y="154657"/>
                </a:lnTo>
                <a:cubicBezTo>
                  <a:pt x="94692" y="151898"/>
                  <a:pt x="94258" y="147588"/>
                  <a:pt x="96428" y="144332"/>
                </a:cubicBezTo>
                <a:lnTo>
                  <a:pt x="103653" y="133480"/>
                </a:lnTo>
                <a:cubicBezTo>
                  <a:pt x="103063" y="132023"/>
                  <a:pt x="102536" y="130504"/>
                  <a:pt x="102102" y="128922"/>
                </a:cubicBezTo>
                <a:cubicBezTo>
                  <a:pt x="101668" y="127341"/>
                  <a:pt x="101389" y="125760"/>
                  <a:pt x="101172" y="124209"/>
                </a:cubicBezTo>
                <a:lnTo>
                  <a:pt x="89483" y="118442"/>
                </a:lnTo>
                <a:cubicBezTo>
                  <a:pt x="85979" y="116706"/>
                  <a:pt x="84212" y="112737"/>
                  <a:pt x="85204" y="108986"/>
                </a:cubicBezTo>
                <a:lnTo>
                  <a:pt x="87375" y="100862"/>
                </a:lnTo>
                <a:cubicBezTo>
                  <a:pt x="88398" y="97110"/>
                  <a:pt x="91901" y="94568"/>
                  <a:pt x="95808" y="94816"/>
                </a:cubicBezTo>
                <a:lnTo>
                  <a:pt x="108800" y="95653"/>
                </a:lnTo>
                <a:cubicBezTo>
                  <a:pt x="110753" y="93142"/>
                  <a:pt x="113016" y="90816"/>
                  <a:pt x="115590" y="88832"/>
                </a:cubicBezTo>
                <a:lnTo>
                  <a:pt x="114753" y="75871"/>
                </a:lnTo>
                <a:cubicBezTo>
                  <a:pt x="114505" y="71965"/>
                  <a:pt x="117047" y="68430"/>
                  <a:pt x="120799" y="67438"/>
                </a:cubicBezTo>
                <a:lnTo>
                  <a:pt x="128922" y="65267"/>
                </a:lnTo>
                <a:close/>
                <a:moveTo>
                  <a:pt x="139030" y="105420"/>
                </a:moveTo>
                <a:cubicBezTo>
                  <a:pt x="131501" y="105428"/>
                  <a:pt x="125395" y="111548"/>
                  <a:pt x="125403" y="119078"/>
                </a:cubicBezTo>
                <a:cubicBezTo>
                  <a:pt x="125412" y="126608"/>
                  <a:pt x="131532" y="132714"/>
                  <a:pt x="139061" y="132705"/>
                </a:cubicBezTo>
                <a:cubicBezTo>
                  <a:pt x="146591" y="132697"/>
                  <a:pt x="152697" y="126577"/>
                  <a:pt x="152688" y="119047"/>
                </a:cubicBezTo>
                <a:cubicBezTo>
                  <a:pt x="152680" y="111517"/>
                  <a:pt x="146560" y="105411"/>
                  <a:pt x="139030" y="105420"/>
                </a:cubicBezTo>
                <a:close/>
                <a:moveTo>
                  <a:pt x="69732" y="-14108"/>
                </a:moveTo>
                <a:lnTo>
                  <a:pt x="77856" y="-11937"/>
                </a:lnTo>
                <a:cubicBezTo>
                  <a:pt x="81607" y="-10914"/>
                  <a:pt x="84150" y="-7379"/>
                  <a:pt x="83902" y="-3504"/>
                </a:cubicBezTo>
                <a:lnTo>
                  <a:pt x="83065" y="9457"/>
                </a:lnTo>
                <a:cubicBezTo>
                  <a:pt x="85638" y="11441"/>
                  <a:pt x="87902" y="13736"/>
                  <a:pt x="89855" y="16278"/>
                </a:cubicBezTo>
                <a:lnTo>
                  <a:pt x="102877" y="15441"/>
                </a:lnTo>
                <a:cubicBezTo>
                  <a:pt x="106753" y="15193"/>
                  <a:pt x="110288" y="17735"/>
                  <a:pt x="111311" y="21487"/>
                </a:cubicBezTo>
                <a:lnTo>
                  <a:pt x="113481" y="29611"/>
                </a:lnTo>
                <a:cubicBezTo>
                  <a:pt x="114474" y="33362"/>
                  <a:pt x="112706" y="37331"/>
                  <a:pt x="109203" y="39067"/>
                </a:cubicBezTo>
                <a:lnTo>
                  <a:pt x="97513" y="44834"/>
                </a:lnTo>
                <a:cubicBezTo>
                  <a:pt x="97296" y="46416"/>
                  <a:pt x="96986" y="47997"/>
                  <a:pt x="96583" y="49547"/>
                </a:cubicBezTo>
                <a:cubicBezTo>
                  <a:pt x="96180" y="51098"/>
                  <a:pt x="95622" y="52648"/>
                  <a:pt x="95033" y="54105"/>
                </a:cubicBezTo>
                <a:lnTo>
                  <a:pt x="102257" y="64957"/>
                </a:lnTo>
                <a:cubicBezTo>
                  <a:pt x="104428" y="68213"/>
                  <a:pt x="103994" y="72523"/>
                  <a:pt x="101234" y="75282"/>
                </a:cubicBezTo>
                <a:lnTo>
                  <a:pt x="95281" y="81235"/>
                </a:lnTo>
                <a:cubicBezTo>
                  <a:pt x="92521" y="83995"/>
                  <a:pt x="88212" y="84429"/>
                  <a:pt x="84956" y="82259"/>
                </a:cubicBezTo>
                <a:lnTo>
                  <a:pt x="74104" y="75034"/>
                </a:lnTo>
                <a:cubicBezTo>
                  <a:pt x="71158" y="76243"/>
                  <a:pt x="68027" y="77112"/>
                  <a:pt x="64833" y="77546"/>
                </a:cubicBezTo>
                <a:lnTo>
                  <a:pt x="59066" y="89204"/>
                </a:lnTo>
                <a:cubicBezTo>
                  <a:pt x="57330" y="92708"/>
                  <a:pt x="53361" y="94475"/>
                  <a:pt x="49609" y="93483"/>
                </a:cubicBezTo>
                <a:lnTo>
                  <a:pt x="41486" y="91312"/>
                </a:lnTo>
                <a:cubicBezTo>
                  <a:pt x="37703" y="90289"/>
                  <a:pt x="35192" y="86754"/>
                  <a:pt x="35440" y="82879"/>
                </a:cubicBezTo>
                <a:lnTo>
                  <a:pt x="36277" y="69887"/>
                </a:lnTo>
                <a:cubicBezTo>
                  <a:pt x="33703" y="67903"/>
                  <a:pt x="31440" y="65608"/>
                  <a:pt x="29487" y="63066"/>
                </a:cubicBezTo>
                <a:lnTo>
                  <a:pt x="16464" y="63903"/>
                </a:lnTo>
                <a:cubicBezTo>
                  <a:pt x="12588" y="64151"/>
                  <a:pt x="9054" y="61609"/>
                  <a:pt x="8031" y="57857"/>
                </a:cubicBezTo>
                <a:lnTo>
                  <a:pt x="5860" y="49733"/>
                </a:lnTo>
                <a:cubicBezTo>
                  <a:pt x="4868" y="45982"/>
                  <a:pt x="6635" y="42013"/>
                  <a:pt x="10139" y="40277"/>
                </a:cubicBezTo>
                <a:lnTo>
                  <a:pt x="21828" y="34510"/>
                </a:lnTo>
                <a:cubicBezTo>
                  <a:pt x="22045" y="32928"/>
                  <a:pt x="22355" y="31378"/>
                  <a:pt x="22758" y="29797"/>
                </a:cubicBezTo>
                <a:cubicBezTo>
                  <a:pt x="23192" y="28215"/>
                  <a:pt x="23688" y="26696"/>
                  <a:pt x="24309" y="25239"/>
                </a:cubicBezTo>
                <a:lnTo>
                  <a:pt x="17084" y="14418"/>
                </a:lnTo>
                <a:cubicBezTo>
                  <a:pt x="14914" y="11162"/>
                  <a:pt x="15348" y="6852"/>
                  <a:pt x="18107" y="4093"/>
                </a:cubicBezTo>
                <a:lnTo>
                  <a:pt x="24061" y="-1860"/>
                </a:lnTo>
                <a:cubicBezTo>
                  <a:pt x="26820" y="-4620"/>
                  <a:pt x="31130" y="-5054"/>
                  <a:pt x="34385" y="-2884"/>
                </a:cubicBezTo>
                <a:lnTo>
                  <a:pt x="45238" y="4341"/>
                </a:lnTo>
                <a:cubicBezTo>
                  <a:pt x="48183" y="3132"/>
                  <a:pt x="51315" y="2263"/>
                  <a:pt x="54508" y="1829"/>
                </a:cubicBezTo>
                <a:lnTo>
                  <a:pt x="60275" y="-9829"/>
                </a:lnTo>
                <a:cubicBezTo>
                  <a:pt x="62012" y="-13333"/>
                  <a:pt x="65949" y="-15100"/>
                  <a:pt x="69732" y="-14108"/>
                </a:cubicBezTo>
                <a:close/>
                <a:moveTo>
                  <a:pt x="59655" y="26045"/>
                </a:moveTo>
                <a:cubicBezTo>
                  <a:pt x="52126" y="26045"/>
                  <a:pt x="46013" y="32158"/>
                  <a:pt x="46013" y="39688"/>
                </a:cubicBezTo>
                <a:cubicBezTo>
                  <a:pt x="46013" y="47217"/>
                  <a:pt x="52126" y="53330"/>
                  <a:pt x="59655" y="53330"/>
                </a:cubicBezTo>
                <a:cubicBezTo>
                  <a:pt x="67185" y="53330"/>
                  <a:pt x="73298" y="47217"/>
                  <a:pt x="73298" y="39688"/>
                </a:cubicBezTo>
                <a:cubicBezTo>
                  <a:pt x="73298" y="32158"/>
                  <a:pt x="67185" y="26045"/>
                  <a:pt x="59655" y="26045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746875" y="1301750"/>
            <a:ext cx="2182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2A9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Temporal Feature Engineering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746875" y="1547813"/>
            <a:ext cx="766961" cy="166688"/>
          </a:xfrm>
          <a:custGeom>
            <a:avLst/>
            <a:gdLst/>
            <a:ahLst/>
            <a:cxnLst/>
            <a:rect l="l" t="t" r="r" b="b"/>
            <a:pathLst>
              <a:path w="766961" h="166688">
                <a:moveTo>
                  <a:pt x="83344" y="0"/>
                </a:moveTo>
                <a:lnTo>
                  <a:pt x="683617" y="0"/>
                </a:lnTo>
                <a:cubicBezTo>
                  <a:pt x="729616" y="0"/>
                  <a:pt x="766961" y="37345"/>
                  <a:pt x="766961" y="83344"/>
                </a:cubicBezTo>
                <a:lnTo>
                  <a:pt x="766961" y="83344"/>
                </a:lnTo>
                <a:cubicBezTo>
                  <a:pt x="766961" y="129342"/>
                  <a:pt x="729616" y="166688"/>
                  <a:pt x="683617" y="166688"/>
                </a:cubicBezTo>
                <a:lnTo>
                  <a:pt x="83344" y="166688"/>
                </a:lnTo>
                <a:cubicBezTo>
                  <a:pt x="37345" y="166688"/>
                  <a:pt x="0" y="129342"/>
                  <a:pt x="0" y="83344"/>
                </a:cubicBezTo>
                <a:lnTo>
                  <a:pt x="0" y="83344"/>
                </a:lnTo>
                <a:cubicBezTo>
                  <a:pt x="0" y="37345"/>
                  <a:pt x="37345" y="0"/>
                  <a:pt x="83344" y="0"/>
                </a:cubicBezTo>
                <a:close/>
              </a:path>
            </a:pathLst>
          </a:custGeom>
          <a:solidFill>
            <a:srgbClr val="F2A9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746875" y="1547813"/>
            <a:ext cx="814586" cy="166688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10000"/>
              </a:lnSpc>
            </a:pPr>
            <a:r>
              <a:rPr lang="en-US" sz="7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PRIORITY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70625" y="1900163"/>
            <a:ext cx="5508625" cy="889000"/>
          </a:xfrm>
          <a:custGeom>
            <a:avLst/>
            <a:gdLst/>
            <a:ahLst/>
            <a:cxnLst/>
            <a:rect l="l" t="t" r="r" b="b"/>
            <a:pathLst>
              <a:path w="5508625" h="889000">
                <a:moveTo>
                  <a:pt x="31746" y="0"/>
                </a:moveTo>
                <a:lnTo>
                  <a:pt x="5476879" y="0"/>
                </a:lnTo>
                <a:cubicBezTo>
                  <a:pt x="5494412" y="0"/>
                  <a:pt x="5508625" y="14213"/>
                  <a:pt x="5508625" y="31746"/>
                </a:cubicBezTo>
                <a:lnTo>
                  <a:pt x="5508625" y="857254"/>
                </a:lnTo>
                <a:cubicBezTo>
                  <a:pt x="5508625" y="874787"/>
                  <a:pt x="5494412" y="889000"/>
                  <a:pt x="5476879" y="889000"/>
                </a:cubicBezTo>
                <a:lnTo>
                  <a:pt x="31746" y="889000"/>
                </a:lnTo>
                <a:cubicBezTo>
                  <a:pt x="14213" y="889000"/>
                  <a:pt x="0" y="874787"/>
                  <a:pt x="0" y="857254"/>
                </a:cubicBezTo>
                <a:lnTo>
                  <a:pt x="0" y="31746"/>
                </a:lnTo>
                <a:cubicBezTo>
                  <a:pt x="0" y="14225"/>
                  <a:pt x="14225" y="0"/>
                  <a:pt x="3174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334125" y="1963663"/>
            <a:ext cx="544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Derived Features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34125" y="2185913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875" b="1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Packet Rate:</a:t>
            </a: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packets per second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34125" y="2376413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875" b="1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Connection Rate:</a:t>
            </a: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new connections/min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34125" y="2566913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875" b="1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Burstiness Score:</a:t>
            </a: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traffic volatility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270625" y="3097113"/>
            <a:ext cx="5508625" cy="508000"/>
          </a:xfrm>
          <a:custGeom>
            <a:avLst/>
            <a:gdLst/>
            <a:ahLst/>
            <a:cxnLst/>
            <a:rect l="l" t="t" r="r" b="b"/>
            <a:pathLst>
              <a:path w="5508625" h="508000">
                <a:moveTo>
                  <a:pt x="31750" y="0"/>
                </a:moveTo>
                <a:lnTo>
                  <a:pt x="5476875" y="0"/>
                </a:lnTo>
                <a:cubicBezTo>
                  <a:pt x="5494398" y="0"/>
                  <a:pt x="5508625" y="14227"/>
                  <a:pt x="5508625" y="31750"/>
                </a:cubicBezTo>
                <a:lnTo>
                  <a:pt x="5508625" y="476250"/>
                </a:lnTo>
                <a:cubicBezTo>
                  <a:pt x="5508625" y="493773"/>
                  <a:pt x="5494398" y="508000"/>
                  <a:pt x="5476875" y="508000"/>
                </a:cubicBezTo>
                <a:lnTo>
                  <a:pt x="31750" y="508000"/>
                </a:lnTo>
                <a:cubicBezTo>
                  <a:pt x="14227" y="508000"/>
                  <a:pt x="0" y="493773"/>
                  <a:pt x="0" y="476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334125" y="3160613"/>
            <a:ext cx="544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Pattern Detection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34125" y="3382863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Identifies DoS/DDoS through rate spikes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74594" y="3917032"/>
            <a:ext cx="5500688" cy="293688"/>
          </a:xfrm>
          <a:custGeom>
            <a:avLst/>
            <a:gdLst/>
            <a:ahLst/>
            <a:cxnLst/>
            <a:rect l="l" t="t" r="r" b="b"/>
            <a:pathLst>
              <a:path w="5500688" h="293688">
                <a:moveTo>
                  <a:pt x="31751" y="0"/>
                </a:moveTo>
                <a:lnTo>
                  <a:pt x="5468937" y="0"/>
                </a:lnTo>
                <a:cubicBezTo>
                  <a:pt x="5486472" y="0"/>
                  <a:pt x="5500687" y="14215"/>
                  <a:pt x="5500687" y="31751"/>
                </a:cubicBezTo>
                <a:lnTo>
                  <a:pt x="5500688" y="261937"/>
                </a:lnTo>
                <a:cubicBezTo>
                  <a:pt x="5500687" y="279472"/>
                  <a:pt x="5486472" y="293687"/>
                  <a:pt x="5468937" y="293688"/>
                </a:cubicBezTo>
                <a:lnTo>
                  <a:pt x="31751" y="293688"/>
                </a:lnTo>
                <a:cubicBezTo>
                  <a:pt x="14215" y="293688"/>
                  <a:pt x="0" y="279472"/>
                  <a:pt x="0" y="261937"/>
                </a:cubicBezTo>
                <a:lnTo>
                  <a:pt x="0" y="31751"/>
                </a:lnTo>
                <a:cubicBezTo>
                  <a:pt x="0" y="14215"/>
                  <a:pt x="14215" y="0"/>
                  <a:pt x="31751" y="0"/>
                </a:cubicBezTo>
                <a:close/>
              </a:path>
            </a:pathLst>
          </a:custGeom>
          <a:solidFill>
            <a:srgbClr val="F2A900">
              <a:alpha val="20000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342063" y="3984501"/>
            <a:ext cx="5421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2A9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875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Captures behavioral patterns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33375" y="4527476"/>
            <a:ext cx="5715000" cy="3397250"/>
          </a:xfrm>
          <a:custGeom>
            <a:avLst/>
            <a:gdLst/>
            <a:ahLst/>
            <a:cxnLst/>
            <a:rect l="l" t="t" r="r" b="b"/>
            <a:pathLst>
              <a:path w="5715000" h="3397250">
                <a:moveTo>
                  <a:pt x="31750" y="0"/>
                </a:moveTo>
                <a:lnTo>
                  <a:pt x="5651505" y="0"/>
                </a:lnTo>
                <a:cubicBezTo>
                  <a:pt x="5686572" y="0"/>
                  <a:pt x="5715000" y="28428"/>
                  <a:pt x="5715000" y="63495"/>
                </a:cubicBezTo>
                <a:lnTo>
                  <a:pt x="5715000" y="3333755"/>
                </a:lnTo>
                <a:cubicBezTo>
                  <a:pt x="5715000" y="3368822"/>
                  <a:pt x="5686572" y="3397250"/>
                  <a:pt x="5651505" y="3397250"/>
                </a:cubicBezTo>
                <a:lnTo>
                  <a:pt x="31750" y="3397250"/>
                </a:lnTo>
                <a:cubicBezTo>
                  <a:pt x="14215" y="3397250"/>
                  <a:pt x="0" y="3383035"/>
                  <a:pt x="0" y="336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333375" y="4527476"/>
            <a:ext cx="31750" cy="3397250"/>
          </a:xfrm>
          <a:custGeom>
            <a:avLst/>
            <a:gdLst/>
            <a:ahLst/>
            <a:cxnLst/>
            <a:rect l="l" t="t" r="r" b="b"/>
            <a:pathLst>
              <a:path w="31750" h="3397250">
                <a:moveTo>
                  <a:pt x="31750" y="0"/>
                </a:moveTo>
                <a:lnTo>
                  <a:pt x="31750" y="0"/>
                </a:lnTo>
                <a:lnTo>
                  <a:pt x="31750" y="3397250"/>
                </a:lnTo>
                <a:lnTo>
                  <a:pt x="31750" y="3397250"/>
                </a:lnTo>
                <a:cubicBezTo>
                  <a:pt x="14227" y="3397250"/>
                  <a:pt x="0" y="3383023"/>
                  <a:pt x="0" y="336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A657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444500" y="463860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A6572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555625" y="4749726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25202" y="10666"/>
                </a:moveTo>
                <a:cubicBezTo>
                  <a:pt x="128922" y="9116"/>
                  <a:pt x="133170" y="9984"/>
                  <a:pt x="136023" y="12805"/>
                </a:cubicBezTo>
                <a:lnTo>
                  <a:pt x="155866" y="32649"/>
                </a:lnTo>
                <a:cubicBezTo>
                  <a:pt x="157727" y="34510"/>
                  <a:pt x="158781" y="37021"/>
                  <a:pt x="158781" y="39656"/>
                </a:cubicBezTo>
                <a:cubicBezTo>
                  <a:pt x="158781" y="42292"/>
                  <a:pt x="157727" y="44803"/>
                  <a:pt x="155866" y="46664"/>
                </a:cubicBezTo>
                <a:lnTo>
                  <a:pt x="136023" y="66508"/>
                </a:lnTo>
                <a:cubicBezTo>
                  <a:pt x="133170" y="69360"/>
                  <a:pt x="128922" y="70197"/>
                  <a:pt x="125202" y="68647"/>
                </a:cubicBezTo>
                <a:cubicBezTo>
                  <a:pt x="121481" y="67097"/>
                  <a:pt x="119062" y="63531"/>
                  <a:pt x="119062" y="59531"/>
                </a:cubicBezTo>
                <a:lnTo>
                  <a:pt x="119062" y="49609"/>
                </a:lnTo>
                <a:lnTo>
                  <a:pt x="109141" y="49609"/>
                </a:lnTo>
                <a:cubicBezTo>
                  <a:pt x="106009" y="49609"/>
                  <a:pt x="103063" y="51067"/>
                  <a:pt x="101203" y="53578"/>
                </a:cubicBezTo>
                <a:lnTo>
                  <a:pt x="91157" y="66973"/>
                </a:lnTo>
                <a:lnTo>
                  <a:pt x="78755" y="50447"/>
                </a:lnTo>
                <a:lnTo>
                  <a:pt x="85328" y="41672"/>
                </a:lnTo>
                <a:cubicBezTo>
                  <a:pt x="90940" y="34168"/>
                  <a:pt x="99777" y="29766"/>
                  <a:pt x="109141" y="29766"/>
                </a:cubicBezTo>
                <a:lnTo>
                  <a:pt x="119062" y="29766"/>
                </a:lnTo>
                <a:lnTo>
                  <a:pt x="119062" y="19844"/>
                </a:lnTo>
                <a:cubicBezTo>
                  <a:pt x="119062" y="15844"/>
                  <a:pt x="121481" y="12216"/>
                  <a:pt x="125202" y="10666"/>
                </a:cubicBezTo>
                <a:close/>
                <a:moveTo>
                  <a:pt x="47749" y="91777"/>
                </a:moveTo>
                <a:lnTo>
                  <a:pt x="60151" y="108303"/>
                </a:lnTo>
                <a:lnTo>
                  <a:pt x="53578" y="117078"/>
                </a:lnTo>
                <a:cubicBezTo>
                  <a:pt x="47966" y="124582"/>
                  <a:pt x="39129" y="128984"/>
                  <a:pt x="29766" y="128984"/>
                </a:cubicBezTo>
                <a:lnTo>
                  <a:pt x="9922" y="128984"/>
                </a:lnTo>
                <a:cubicBezTo>
                  <a:pt x="4434" y="128984"/>
                  <a:pt x="0" y="124551"/>
                  <a:pt x="0" y="119062"/>
                </a:cubicBezTo>
                <a:cubicBezTo>
                  <a:pt x="0" y="113574"/>
                  <a:pt x="4434" y="109141"/>
                  <a:pt x="9922" y="109141"/>
                </a:cubicBezTo>
                <a:lnTo>
                  <a:pt x="29766" y="109141"/>
                </a:lnTo>
                <a:cubicBezTo>
                  <a:pt x="32897" y="109141"/>
                  <a:pt x="35843" y="107683"/>
                  <a:pt x="37703" y="105172"/>
                </a:cubicBezTo>
                <a:lnTo>
                  <a:pt x="47749" y="91777"/>
                </a:lnTo>
                <a:close/>
                <a:moveTo>
                  <a:pt x="135992" y="145914"/>
                </a:moveTo>
                <a:cubicBezTo>
                  <a:pt x="133139" y="148766"/>
                  <a:pt x="128891" y="149603"/>
                  <a:pt x="125171" y="148053"/>
                </a:cubicBezTo>
                <a:cubicBezTo>
                  <a:pt x="121450" y="146503"/>
                  <a:pt x="119062" y="142906"/>
                  <a:pt x="119062" y="138906"/>
                </a:cubicBezTo>
                <a:lnTo>
                  <a:pt x="119062" y="128984"/>
                </a:lnTo>
                <a:lnTo>
                  <a:pt x="109141" y="128984"/>
                </a:lnTo>
                <a:cubicBezTo>
                  <a:pt x="99777" y="128984"/>
                  <a:pt x="90940" y="124582"/>
                  <a:pt x="85328" y="117078"/>
                </a:cubicBezTo>
                <a:lnTo>
                  <a:pt x="37703" y="53578"/>
                </a:lnTo>
                <a:cubicBezTo>
                  <a:pt x="35843" y="51067"/>
                  <a:pt x="32897" y="49609"/>
                  <a:pt x="29766" y="49609"/>
                </a:cubicBezTo>
                <a:lnTo>
                  <a:pt x="9922" y="49609"/>
                </a:lnTo>
                <a:cubicBezTo>
                  <a:pt x="4434" y="49609"/>
                  <a:pt x="0" y="45176"/>
                  <a:pt x="0" y="39688"/>
                </a:cubicBezTo>
                <a:cubicBezTo>
                  <a:pt x="0" y="34199"/>
                  <a:pt x="4434" y="29766"/>
                  <a:pt x="9922" y="29766"/>
                </a:cubicBezTo>
                <a:lnTo>
                  <a:pt x="29766" y="29766"/>
                </a:lnTo>
                <a:cubicBezTo>
                  <a:pt x="39129" y="29766"/>
                  <a:pt x="47966" y="34168"/>
                  <a:pt x="53578" y="41672"/>
                </a:cubicBezTo>
                <a:lnTo>
                  <a:pt x="101203" y="105172"/>
                </a:lnTo>
                <a:cubicBezTo>
                  <a:pt x="103063" y="107683"/>
                  <a:pt x="106009" y="109141"/>
                  <a:pt x="109141" y="109141"/>
                </a:cubicBezTo>
                <a:lnTo>
                  <a:pt x="119062" y="109141"/>
                </a:lnTo>
                <a:lnTo>
                  <a:pt x="119062" y="99219"/>
                </a:lnTo>
                <a:cubicBezTo>
                  <a:pt x="119062" y="95219"/>
                  <a:pt x="121481" y="91591"/>
                  <a:pt x="125202" y="90041"/>
                </a:cubicBezTo>
                <a:cubicBezTo>
                  <a:pt x="128922" y="88491"/>
                  <a:pt x="133170" y="89359"/>
                  <a:pt x="136023" y="92180"/>
                </a:cubicBezTo>
                <a:lnTo>
                  <a:pt x="155866" y="112024"/>
                </a:lnTo>
                <a:cubicBezTo>
                  <a:pt x="157727" y="113885"/>
                  <a:pt x="158781" y="116396"/>
                  <a:pt x="158781" y="119031"/>
                </a:cubicBezTo>
                <a:cubicBezTo>
                  <a:pt x="158781" y="121667"/>
                  <a:pt x="157727" y="124178"/>
                  <a:pt x="155866" y="126039"/>
                </a:cubicBezTo>
                <a:lnTo>
                  <a:pt x="136023" y="145883"/>
                </a:lnTo>
                <a:close/>
              </a:path>
            </a:pathLst>
          </a:custGeom>
          <a:solidFill>
            <a:srgbClr val="4A657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920750" y="4622726"/>
            <a:ext cx="1778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Entropy-Based Features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20750" y="4868788"/>
            <a:ext cx="911696" cy="166688"/>
          </a:xfrm>
          <a:custGeom>
            <a:avLst/>
            <a:gdLst/>
            <a:ahLst/>
            <a:cxnLst/>
            <a:rect l="l" t="t" r="r" b="b"/>
            <a:pathLst>
              <a:path w="911696" h="166688">
                <a:moveTo>
                  <a:pt x="83344" y="0"/>
                </a:moveTo>
                <a:lnTo>
                  <a:pt x="828353" y="0"/>
                </a:lnTo>
                <a:cubicBezTo>
                  <a:pt x="874351" y="0"/>
                  <a:pt x="911696" y="37345"/>
                  <a:pt x="911696" y="83344"/>
                </a:cubicBezTo>
                <a:lnTo>
                  <a:pt x="911696" y="83344"/>
                </a:lnTo>
                <a:cubicBezTo>
                  <a:pt x="911696" y="129342"/>
                  <a:pt x="874351" y="166688"/>
                  <a:pt x="828353" y="166688"/>
                </a:cubicBezTo>
                <a:lnTo>
                  <a:pt x="83344" y="166688"/>
                </a:lnTo>
                <a:cubicBezTo>
                  <a:pt x="37345" y="166688"/>
                  <a:pt x="0" y="129342"/>
                  <a:pt x="0" y="83344"/>
                </a:cubicBezTo>
                <a:lnTo>
                  <a:pt x="0" y="83344"/>
                </a:lnTo>
                <a:cubicBezTo>
                  <a:pt x="0" y="37345"/>
                  <a:pt x="37345" y="0"/>
                  <a:pt x="83344" y="0"/>
                </a:cubicBezTo>
                <a:close/>
              </a:path>
            </a:pathLst>
          </a:custGeom>
          <a:solidFill>
            <a:srgbClr val="4A657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920750" y="4868788"/>
            <a:ext cx="959321" cy="166688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10000"/>
              </a:lnSpc>
            </a:pPr>
            <a:r>
              <a:rPr lang="en-US" sz="75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MEDIUM PRIORITY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44500" y="5250284"/>
            <a:ext cx="5508625" cy="889000"/>
          </a:xfrm>
          <a:custGeom>
            <a:avLst/>
            <a:gdLst/>
            <a:ahLst/>
            <a:cxnLst/>
            <a:rect l="l" t="t" r="r" b="b"/>
            <a:pathLst>
              <a:path w="5508625" h="889000">
                <a:moveTo>
                  <a:pt x="31746" y="0"/>
                </a:moveTo>
                <a:lnTo>
                  <a:pt x="5476879" y="0"/>
                </a:lnTo>
                <a:cubicBezTo>
                  <a:pt x="5494412" y="0"/>
                  <a:pt x="5508625" y="14213"/>
                  <a:pt x="5508625" y="31746"/>
                </a:cubicBezTo>
                <a:lnTo>
                  <a:pt x="5508625" y="857254"/>
                </a:lnTo>
                <a:cubicBezTo>
                  <a:pt x="5508625" y="874787"/>
                  <a:pt x="5494412" y="889000"/>
                  <a:pt x="5476879" y="889000"/>
                </a:cubicBezTo>
                <a:lnTo>
                  <a:pt x="31746" y="889000"/>
                </a:lnTo>
                <a:cubicBezTo>
                  <a:pt x="14213" y="889000"/>
                  <a:pt x="0" y="874787"/>
                  <a:pt x="0" y="857254"/>
                </a:cubicBezTo>
                <a:lnTo>
                  <a:pt x="0" y="31746"/>
                </a:lnTo>
                <a:cubicBezTo>
                  <a:pt x="0" y="14225"/>
                  <a:pt x="14225" y="0"/>
                  <a:pt x="3174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508000" y="5313784"/>
            <a:ext cx="544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Entropy Metrics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08000" y="5536034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875" b="1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Source IP Entropy:</a:t>
            </a: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detects scans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508000" y="5726534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875" b="1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Destination Port Entropy:</a:t>
            </a: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identifies probing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508000" y="5917034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</a:t>
            </a:r>
            <a:r>
              <a:rPr lang="en-US" sz="875" b="1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Protocol Entropy:</a:t>
            </a: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anomaly indicator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44500" y="6505525"/>
            <a:ext cx="5508625" cy="508000"/>
          </a:xfrm>
          <a:custGeom>
            <a:avLst/>
            <a:gdLst/>
            <a:ahLst/>
            <a:cxnLst/>
            <a:rect l="l" t="t" r="r" b="b"/>
            <a:pathLst>
              <a:path w="5508625" h="508000">
                <a:moveTo>
                  <a:pt x="31750" y="0"/>
                </a:moveTo>
                <a:lnTo>
                  <a:pt x="5476875" y="0"/>
                </a:lnTo>
                <a:cubicBezTo>
                  <a:pt x="5494398" y="0"/>
                  <a:pt x="5508625" y="14227"/>
                  <a:pt x="5508625" y="31750"/>
                </a:cubicBezTo>
                <a:lnTo>
                  <a:pt x="5508625" y="476250"/>
                </a:lnTo>
                <a:cubicBezTo>
                  <a:pt x="5508625" y="493773"/>
                  <a:pt x="5494398" y="508000"/>
                  <a:pt x="5476875" y="508000"/>
                </a:cubicBezTo>
                <a:lnTo>
                  <a:pt x="31750" y="508000"/>
                </a:lnTo>
                <a:cubicBezTo>
                  <a:pt x="14227" y="508000"/>
                  <a:pt x="0" y="493773"/>
                  <a:pt x="0" y="476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508000" y="6569025"/>
            <a:ext cx="544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 Cases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508000" y="6791275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Botnet detection, port scanning identification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48469" y="7383611"/>
            <a:ext cx="5500688" cy="293688"/>
          </a:xfrm>
          <a:custGeom>
            <a:avLst/>
            <a:gdLst/>
            <a:ahLst/>
            <a:cxnLst/>
            <a:rect l="l" t="t" r="r" b="b"/>
            <a:pathLst>
              <a:path w="5500688" h="293688">
                <a:moveTo>
                  <a:pt x="31751" y="0"/>
                </a:moveTo>
                <a:lnTo>
                  <a:pt x="5468937" y="0"/>
                </a:lnTo>
                <a:cubicBezTo>
                  <a:pt x="5486472" y="0"/>
                  <a:pt x="5500687" y="14215"/>
                  <a:pt x="5500687" y="31751"/>
                </a:cubicBezTo>
                <a:lnTo>
                  <a:pt x="5500688" y="261937"/>
                </a:lnTo>
                <a:cubicBezTo>
                  <a:pt x="5500687" y="279472"/>
                  <a:pt x="5486472" y="293687"/>
                  <a:pt x="5468937" y="293688"/>
                </a:cubicBezTo>
                <a:lnTo>
                  <a:pt x="31751" y="293688"/>
                </a:lnTo>
                <a:cubicBezTo>
                  <a:pt x="14215" y="293688"/>
                  <a:pt x="0" y="279472"/>
                  <a:pt x="0" y="261937"/>
                </a:cubicBezTo>
                <a:lnTo>
                  <a:pt x="0" y="31751"/>
                </a:lnTo>
                <a:cubicBezTo>
                  <a:pt x="0" y="14215"/>
                  <a:pt x="14215" y="0"/>
                  <a:pt x="31751" y="0"/>
                </a:cubicBezTo>
                <a:close/>
              </a:path>
            </a:pathLst>
          </a:custGeom>
          <a:solidFill>
            <a:srgbClr val="4A6572">
              <a:alpha val="30196"/>
            </a:srgbClr>
          </a:solidFill>
          <a:ln w="12700">
            <a:solidFill>
              <a:srgbClr val="4A657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515938" y="7451080"/>
            <a:ext cx="5421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4A65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875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Distribution-based anomaly detection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159500" y="4527476"/>
            <a:ext cx="5715000" cy="3397250"/>
          </a:xfrm>
          <a:custGeom>
            <a:avLst/>
            <a:gdLst/>
            <a:ahLst/>
            <a:cxnLst/>
            <a:rect l="l" t="t" r="r" b="b"/>
            <a:pathLst>
              <a:path w="5715000" h="3397250">
                <a:moveTo>
                  <a:pt x="31750" y="0"/>
                </a:moveTo>
                <a:lnTo>
                  <a:pt x="5651505" y="0"/>
                </a:lnTo>
                <a:cubicBezTo>
                  <a:pt x="5686572" y="0"/>
                  <a:pt x="5715000" y="28428"/>
                  <a:pt x="5715000" y="63495"/>
                </a:cubicBezTo>
                <a:lnTo>
                  <a:pt x="5715000" y="3333755"/>
                </a:lnTo>
                <a:cubicBezTo>
                  <a:pt x="5715000" y="3368822"/>
                  <a:pt x="5686572" y="3397250"/>
                  <a:pt x="5651505" y="3397250"/>
                </a:cubicBezTo>
                <a:lnTo>
                  <a:pt x="31750" y="3397250"/>
                </a:lnTo>
                <a:cubicBezTo>
                  <a:pt x="14215" y="3397250"/>
                  <a:pt x="0" y="3383035"/>
                  <a:pt x="0" y="336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Shape 56"/>
          <p:cNvSpPr/>
          <p:nvPr/>
        </p:nvSpPr>
        <p:spPr>
          <a:xfrm>
            <a:off x="6159500" y="4527476"/>
            <a:ext cx="31750" cy="3397250"/>
          </a:xfrm>
          <a:custGeom>
            <a:avLst/>
            <a:gdLst/>
            <a:ahLst/>
            <a:cxnLst/>
            <a:rect l="l" t="t" r="r" b="b"/>
            <a:pathLst>
              <a:path w="31750" h="3397250">
                <a:moveTo>
                  <a:pt x="31750" y="0"/>
                </a:moveTo>
                <a:lnTo>
                  <a:pt x="31750" y="0"/>
                </a:lnTo>
                <a:lnTo>
                  <a:pt x="31750" y="3397250"/>
                </a:lnTo>
                <a:lnTo>
                  <a:pt x="31750" y="3397250"/>
                </a:lnTo>
                <a:cubicBezTo>
                  <a:pt x="14227" y="3397250"/>
                  <a:pt x="0" y="3383023"/>
                  <a:pt x="0" y="336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6270625" y="463860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Shape 58"/>
          <p:cNvSpPr/>
          <p:nvPr/>
        </p:nvSpPr>
        <p:spPr>
          <a:xfrm>
            <a:off x="6381750" y="4749726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9844" y="19844"/>
                </a:moveTo>
                <a:cubicBezTo>
                  <a:pt x="19844" y="14356"/>
                  <a:pt x="15410" y="9922"/>
                  <a:pt x="9922" y="9922"/>
                </a:cubicBezTo>
                <a:cubicBezTo>
                  <a:pt x="4434" y="9922"/>
                  <a:pt x="0" y="14356"/>
                  <a:pt x="0" y="19844"/>
                </a:cubicBezTo>
                <a:lnTo>
                  <a:pt x="0" y="124023"/>
                </a:lnTo>
                <a:cubicBezTo>
                  <a:pt x="0" y="137728"/>
                  <a:pt x="11100" y="148828"/>
                  <a:pt x="24805" y="148828"/>
                </a:cubicBezTo>
                <a:lnTo>
                  <a:pt x="148828" y="148828"/>
                </a:lnTo>
                <a:cubicBezTo>
                  <a:pt x="154316" y="148828"/>
                  <a:pt x="158750" y="144394"/>
                  <a:pt x="158750" y="138906"/>
                </a:cubicBezTo>
                <a:cubicBezTo>
                  <a:pt x="158750" y="133418"/>
                  <a:pt x="154316" y="128984"/>
                  <a:pt x="148828" y="128984"/>
                </a:cubicBezTo>
                <a:lnTo>
                  <a:pt x="24805" y="128984"/>
                </a:lnTo>
                <a:cubicBezTo>
                  <a:pt x="22076" y="128984"/>
                  <a:pt x="19844" y="126752"/>
                  <a:pt x="19844" y="124023"/>
                </a:cubicBezTo>
                <a:lnTo>
                  <a:pt x="19844" y="19844"/>
                </a:lnTo>
                <a:close/>
                <a:moveTo>
                  <a:pt x="145914" y="46695"/>
                </a:moveTo>
                <a:cubicBezTo>
                  <a:pt x="149789" y="42819"/>
                  <a:pt x="149789" y="36525"/>
                  <a:pt x="145914" y="32649"/>
                </a:cubicBezTo>
                <a:cubicBezTo>
                  <a:pt x="142038" y="28773"/>
                  <a:pt x="135744" y="28773"/>
                  <a:pt x="131868" y="32649"/>
                </a:cubicBezTo>
                <a:lnTo>
                  <a:pt x="99219" y="65329"/>
                </a:lnTo>
                <a:lnTo>
                  <a:pt x="81421" y="47563"/>
                </a:lnTo>
                <a:cubicBezTo>
                  <a:pt x="77546" y="43687"/>
                  <a:pt x="71251" y="43687"/>
                  <a:pt x="67376" y="47563"/>
                </a:cubicBezTo>
                <a:lnTo>
                  <a:pt x="37610" y="77329"/>
                </a:lnTo>
                <a:cubicBezTo>
                  <a:pt x="33734" y="81204"/>
                  <a:pt x="33734" y="87499"/>
                  <a:pt x="37610" y="91374"/>
                </a:cubicBezTo>
                <a:cubicBezTo>
                  <a:pt x="41486" y="95250"/>
                  <a:pt x="47780" y="95250"/>
                  <a:pt x="51656" y="91374"/>
                </a:cubicBezTo>
                <a:lnTo>
                  <a:pt x="74414" y="68616"/>
                </a:lnTo>
                <a:lnTo>
                  <a:pt x="92211" y="86413"/>
                </a:lnTo>
                <a:cubicBezTo>
                  <a:pt x="96087" y="90289"/>
                  <a:pt x="102381" y="90289"/>
                  <a:pt x="106257" y="86413"/>
                </a:cubicBezTo>
                <a:lnTo>
                  <a:pt x="145945" y="46726"/>
                </a:ln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6746875" y="4622726"/>
            <a:ext cx="2254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Target Variable Transformation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746875" y="4868788"/>
            <a:ext cx="582786" cy="166688"/>
          </a:xfrm>
          <a:custGeom>
            <a:avLst/>
            <a:gdLst/>
            <a:ahLst/>
            <a:cxnLst/>
            <a:rect l="l" t="t" r="r" b="b"/>
            <a:pathLst>
              <a:path w="582786" h="166688">
                <a:moveTo>
                  <a:pt x="83344" y="0"/>
                </a:moveTo>
                <a:lnTo>
                  <a:pt x="499442" y="0"/>
                </a:lnTo>
                <a:cubicBezTo>
                  <a:pt x="545441" y="0"/>
                  <a:pt x="582786" y="37345"/>
                  <a:pt x="582786" y="83344"/>
                </a:cubicBezTo>
                <a:lnTo>
                  <a:pt x="582786" y="83344"/>
                </a:lnTo>
                <a:cubicBezTo>
                  <a:pt x="582786" y="129342"/>
                  <a:pt x="545441" y="166688"/>
                  <a:pt x="499442" y="166688"/>
                </a:cubicBezTo>
                <a:lnTo>
                  <a:pt x="83344" y="166688"/>
                </a:lnTo>
                <a:cubicBezTo>
                  <a:pt x="37345" y="166688"/>
                  <a:pt x="0" y="129342"/>
                  <a:pt x="0" y="83344"/>
                </a:cubicBezTo>
                <a:lnTo>
                  <a:pt x="0" y="83344"/>
                </a:lnTo>
                <a:cubicBezTo>
                  <a:pt x="0" y="37345"/>
                  <a:pt x="37345" y="0"/>
                  <a:pt x="83344" y="0"/>
                </a:cubicBezTo>
                <a:close/>
              </a:path>
            </a:pathLst>
          </a:custGeom>
          <a:solidFill>
            <a:srgbClr val="4DB6A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6746875" y="4868788"/>
            <a:ext cx="630411" cy="166688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10000"/>
              </a:lnSpc>
            </a:pPr>
            <a:r>
              <a:rPr lang="en-US" sz="7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ESSENTIAL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270625" y="5221139"/>
            <a:ext cx="5508625" cy="682625"/>
          </a:xfrm>
          <a:custGeom>
            <a:avLst/>
            <a:gdLst/>
            <a:ahLst/>
            <a:cxnLst/>
            <a:rect l="l" t="t" r="r" b="b"/>
            <a:pathLst>
              <a:path w="5508625" h="682625">
                <a:moveTo>
                  <a:pt x="31749" y="0"/>
                </a:moveTo>
                <a:lnTo>
                  <a:pt x="5476876" y="0"/>
                </a:lnTo>
                <a:cubicBezTo>
                  <a:pt x="5494411" y="0"/>
                  <a:pt x="5508625" y="14214"/>
                  <a:pt x="5508625" y="31749"/>
                </a:cubicBezTo>
                <a:lnTo>
                  <a:pt x="5508625" y="650876"/>
                </a:lnTo>
                <a:cubicBezTo>
                  <a:pt x="5508625" y="668411"/>
                  <a:pt x="5494411" y="682625"/>
                  <a:pt x="5476876" y="682625"/>
                </a:cubicBezTo>
                <a:lnTo>
                  <a:pt x="31749" y="682625"/>
                </a:lnTo>
                <a:cubicBezTo>
                  <a:pt x="14214" y="682625"/>
                  <a:pt x="0" y="668411"/>
                  <a:pt x="0" y="650876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6334125" y="5284639"/>
            <a:ext cx="544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New Target Definition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338094" y="5510857"/>
            <a:ext cx="5373688" cy="325438"/>
          </a:xfrm>
          <a:custGeom>
            <a:avLst/>
            <a:gdLst/>
            <a:ahLst/>
            <a:cxnLst/>
            <a:rect l="l" t="t" r="r" b="b"/>
            <a:pathLst>
              <a:path w="5373688" h="325438">
                <a:moveTo>
                  <a:pt x="31750" y="0"/>
                </a:moveTo>
                <a:lnTo>
                  <a:pt x="5341938" y="0"/>
                </a:lnTo>
                <a:cubicBezTo>
                  <a:pt x="5359473" y="0"/>
                  <a:pt x="5373688" y="14215"/>
                  <a:pt x="5373688" y="31750"/>
                </a:cubicBezTo>
                <a:lnTo>
                  <a:pt x="5373688" y="293688"/>
                </a:lnTo>
                <a:cubicBezTo>
                  <a:pt x="5373688" y="311223"/>
                  <a:pt x="5359473" y="325438"/>
                  <a:pt x="5341938" y="325438"/>
                </a:cubicBezTo>
                <a:lnTo>
                  <a:pt x="31750" y="325438"/>
                </a:lnTo>
                <a:cubicBezTo>
                  <a:pt x="14215" y="325438"/>
                  <a:pt x="0" y="311223"/>
                  <a:pt x="0" y="29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7" name="Text 65"/>
          <p:cNvSpPr/>
          <p:nvPr/>
        </p:nvSpPr>
        <p:spPr>
          <a:xfrm>
            <a:off x="6405563" y="5610076"/>
            <a:ext cx="2010668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Attack_in_next_5_minutes = {0,1}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270625" y="6211714"/>
            <a:ext cx="5508625" cy="889000"/>
          </a:xfrm>
          <a:custGeom>
            <a:avLst/>
            <a:gdLst/>
            <a:ahLst/>
            <a:cxnLst/>
            <a:rect l="l" t="t" r="r" b="b"/>
            <a:pathLst>
              <a:path w="5508625" h="889000">
                <a:moveTo>
                  <a:pt x="31746" y="0"/>
                </a:moveTo>
                <a:lnTo>
                  <a:pt x="5476879" y="0"/>
                </a:lnTo>
                <a:cubicBezTo>
                  <a:pt x="5494412" y="0"/>
                  <a:pt x="5508625" y="14213"/>
                  <a:pt x="5508625" y="31746"/>
                </a:cubicBezTo>
                <a:lnTo>
                  <a:pt x="5508625" y="857254"/>
                </a:lnTo>
                <a:cubicBezTo>
                  <a:pt x="5508625" y="874787"/>
                  <a:pt x="5494412" y="889000"/>
                  <a:pt x="5476879" y="889000"/>
                </a:cubicBezTo>
                <a:lnTo>
                  <a:pt x="31746" y="889000"/>
                </a:lnTo>
                <a:cubicBezTo>
                  <a:pt x="14213" y="889000"/>
                  <a:pt x="0" y="874787"/>
                  <a:pt x="0" y="857254"/>
                </a:cubicBezTo>
                <a:lnTo>
                  <a:pt x="0" y="31746"/>
                </a:lnTo>
                <a:cubicBezTo>
                  <a:pt x="0" y="14225"/>
                  <a:pt x="14225" y="0"/>
                  <a:pt x="3174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9" name="Text 67"/>
          <p:cNvSpPr/>
          <p:nvPr/>
        </p:nvSpPr>
        <p:spPr>
          <a:xfrm>
            <a:off x="6334125" y="6275214"/>
            <a:ext cx="544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0E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Benefits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6334125" y="6497464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Pure predictive ML problem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6334125" y="6687964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Enables proactive defense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6334125" y="6878464"/>
            <a:ext cx="543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0E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Aligns with CS1138 requirements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6274594" y="7412757"/>
            <a:ext cx="5500688" cy="293688"/>
          </a:xfrm>
          <a:custGeom>
            <a:avLst/>
            <a:gdLst/>
            <a:ahLst/>
            <a:cxnLst/>
            <a:rect l="l" t="t" r="r" b="b"/>
            <a:pathLst>
              <a:path w="5500688" h="293688">
                <a:moveTo>
                  <a:pt x="31751" y="0"/>
                </a:moveTo>
                <a:lnTo>
                  <a:pt x="5468937" y="0"/>
                </a:lnTo>
                <a:cubicBezTo>
                  <a:pt x="5486472" y="0"/>
                  <a:pt x="5500687" y="14215"/>
                  <a:pt x="5500687" y="31751"/>
                </a:cubicBezTo>
                <a:lnTo>
                  <a:pt x="5500688" y="261937"/>
                </a:lnTo>
                <a:cubicBezTo>
                  <a:pt x="5500687" y="279472"/>
                  <a:pt x="5486472" y="293687"/>
                  <a:pt x="5468937" y="293688"/>
                </a:cubicBezTo>
                <a:lnTo>
                  <a:pt x="31751" y="293688"/>
                </a:lnTo>
                <a:cubicBezTo>
                  <a:pt x="14215" y="293688"/>
                  <a:pt x="0" y="279472"/>
                  <a:pt x="0" y="261937"/>
                </a:cubicBezTo>
                <a:lnTo>
                  <a:pt x="0" y="31751"/>
                </a:lnTo>
                <a:cubicBezTo>
                  <a:pt x="0" y="14215"/>
                  <a:pt x="14215" y="0"/>
                  <a:pt x="31751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4" name="Text 72"/>
          <p:cNvSpPr/>
          <p:nvPr/>
        </p:nvSpPr>
        <p:spPr>
          <a:xfrm>
            <a:off x="6342063" y="7480226"/>
            <a:ext cx="5421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875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90.4% forecasting accuracy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321469" y="7995419"/>
            <a:ext cx="2809875" cy="484187"/>
          </a:xfrm>
          <a:custGeom>
            <a:avLst/>
            <a:gdLst/>
            <a:ahLst/>
            <a:cxnLst/>
            <a:rect l="l" t="t" r="r" b="b"/>
            <a:pathLst>
              <a:path w="2809875" h="484187">
                <a:moveTo>
                  <a:pt x="63501" y="0"/>
                </a:moveTo>
                <a:lnTo>
                  <a:pt x="2746374" y="0"/>
                </a:lnTo>
                <a:cubicBezTo>
                  <a:pt x="2781445" y="0"/>
                  <a:pt x="2809875" y="28430"/>
                  <a:pt x="2809875" y="63501"/>
                </a:cubicBezTo>
                <a:lnTo>
                  <a:pt x="2809875" y="420686"/>
                </a:lnTo>
                <a:cubicBezTo>
                  <a:pt x="2809875" y="455757"/>
                  <a:pt x="2781445" y="484188"/>
                  <a:pt x="2746374" y="484187"/>
                </a:cubicBezTo>
                <a:lnTo>
                  <a:pt x="63501" y="484187"/>
                </a:lnTo>
                <a:cubicBezTo>
                  <a:pt x="28430" y="484187"/>
                  <a:pt x="0" y="455757"/>
                  <a:pt x="0" y="42068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6" name="Text 74"/>
          <p:cNvSpPr/>
          <p:nvPr/>
        </p:nvSpPr>
        <p:spPr>
          <a:xfrm>
            <a:off x="349250" y="8062888"/>
            <a:ext cx="2754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90.4%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365125" y="8285138"/>
            <a:ext cx="2722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Forecasting Accuracy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3234531" y="7995419"/>
            <a:ext cx="2809875" cy="484187"/>
          </a:xfrm>
          <a:custGeom>
            <a:avLst/>
            <a:gdLst/>
            <a:ahLst/>
            <a:cxnLst/>
            <a:rect l="l" t="t" r="r" b="b"/>
            <a:pathLst>
              <a:path w="2809875" h="484187">
                <a:moveTo>
                  <a:pt x="63501" y="0"/>
                </a:moveTo>
                <a:lnTo>
                  <a:pt x="2746374" y="0"/>
                </a:lnTo>
                <a:cubicBezTo>
                  <a:pt x="2781445" y="0"/>
                  <a:pt x="2809875" y="28430"/>
                  <a:pt x="2809875" y="63501"/>
                </a:cubicBezTo>
                <a:lnTo>
                  <a:pt x="2809875" y="420686"/>
                </a:lnTo>
                <a:cubicBezTo>
                  <a:pt x="2809875" y="455757"/>
                  <a:pt x="2781445" y="484188"/>
                  <a:pt x="2746374" y="484187"/>
                </a:cubicBezTo>
                <a:lnTo>
                  <a:pt x="63501" y="484187"/>
                </a:lnTo>
                <a:cubicBezTo>
                  <a:pt x="28430" y="484187"/>
                  <a:pt x="0" y="455757"/>
                  <a:pt x="0" y="42068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2A900">
              <a:alpha val="10196"/>
            </a:srgbClr>
          </a:solidFill>
          <a:ln w="12700">
            <a:solidFill>
              <a:srgbClr val="F2A90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9" name="Text 77"/>
          <p:cNvSpPr/>
          <p:nvPr/>
        </p:nvSpPr>
        <p:spPr>
          <a:xfrm>
            <a:off x="3262313" y="8062888"/>
            <a:ext cx="2754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F2A9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Proactive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3278188" y="8285138"/>
            <a:ext cx="2722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Defense Strategy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147594" y="7995419"/>
            <a:ext cx="2809875" cy="484187"/>
          </a:xfrm>
          <a:custGeom>
            <a:avLst/>
            <a:gdLst/>
            <a:ahLst/>
            <a:cxnLst/>
            <a:rect l="l" t="t" r="r" b="b"/>
            <a:pathLst>
              <a:path w="2809875" h="484187">
                <a:moveTo>
                  <a:pt x="63501" y="0"/>
                </a:moveTo>
                <a:lnTo>
                  <a:pt x="2746374" y="0"/>
                </a:lnTo>
                <a:cubicBezTo>
                  <a:pt x="2781445" y="0"/>
                  <a:pt x="2809875" y="28430"/>
                  <a:pt x="2809875" y="63501"/>
                </a:cubicBezTo>
                <a:lnTo>
                  <a:pt x="2809875" y="420686"/>
                </a:lnTo>
                <a:cubicBezTo>
                  <a:pt x="2809875" y="455757"/>
                  <a:pt x="2781445" y="484188"/>
                  <a:pt x="2746374" y="484187"/>
                </a:cubicBezTo>
                <a:lnTo>
                  <a:pt x="63501" y="484187"/>
                </a:lnTo>
                <a:cubicBezTo>
                  <a:pt x="28430" y="484187"/>
                  <a:pt x="0" y="455757"/>
                  <a:pt x="0" y="42068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4A6572">
              <a:alpha val="30196"/>
            </a:srgbClr>
          </a:solidFill>
          <a:ln w="12700">
            <a:solidFill>
              <a:srgbClr val="4A6572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2" name="Text 80"/>
          <p:cNvSpPr/>
          <p:nvPr/>
        </p:nvSpPr>
        <p:spPr>
          <a:xfrm>
            <a:off x="6175375" y="8062888"/>
            <a:ext cx="2754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E0E0E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CS1138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6191250" y="8285138"/>
            <a:ext cx="2722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 Pipeline Aligned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9060656" y="7995419"/>
            <a:ext cx="2809875" cy="484187"/>
          </a:xfrm>
          <a:custGeom>
            <a:avLst/>
            <a:gdLst/>
            <a:ahLst/>
            <a:cxnLst/>
            <a:rect l="l" t="t" r="r" b="b"/>
            <a:pathLst>
              <a:path w="2809875" h="484187">
                <a:moveTo>
                  <a:pt x="63501" y="0"/>
                </a:moveTo>
                <a:lnTo>
                  <a:pt x="2746374" y="0"/>
                </a:lnTo>
                <a:cubicBezTo>
                  <a:pt x="2781445" y="0"/>
                  <a:pt x="2809875" y="28430"/>
                  <a:pt x="2809875" y="63501"/>
                </a:cubicBezTo>
                <a:lnTo>
                  <a:pt x="2809875" y="420686"/>
                </a:lnTo>
                <a:cubicBezTo>
                  <a:pt x="2809875" y="455757"/>
                  <a:pt x="2781445" y="484188"/>
                  <a:pt x="2746374" y="484187"/>
                </a:cubicBezTo>
                <a:lnTo>
                  <a:pt x="63501" y="484187"/>
                </a:lnTo>
                <a:cubicBezTo>
                  <a:pt x="28430" y="484187"/>
                  <a:pt x="0" y="455757"/>
                  <a:pt x="0" y="42068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5" name="Text 83"/>
          <p:cNvSpPr/>
          <p:nvPr/>
        </p:nvSpPr>
        <p:spPr>
          <a:xfrm>
            <a:off x="9088438" y="8062888"/>
            <a:ext cx="2754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</a:t>
            </a:r>
            <a:endParaRPr lang="en-US" sz="1600" dirty="0"/>
          </a:p>
        </p:txBody>
      </p:sp>
      <p:sp>
        <p:nvSpPr>
          <p:cNvPr id="86" name="Text 84"/>
          <p:cNvSpPr/>
          <p:nvPr/>
        </p:nvSpPr>
        <p:spPr>
          <a:xfrm>
            <a:off x="9104313" y="8285138"/>
            <a:ext cx="2722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dirty="0">
                <a:solidFill>
                  <a:srgbClr val="E0E0E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Interpretability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720</Words>
  <Application>Microsoft Office PowerPoint</Application>
  <PresentationFormat>Widescreen</PresentationFormat>
  <Paragraphs>168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MiSans</vt:lpstr>
      <vt:lpstr>Arial</vt:lpstr>
      <vt:lpstr>Quattrocento Sans</vt:lpstr>
      <vt:lpstr>Liter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Cyber Attack Detection Using Machine Learning</dc:title>
  <dc:subject>Predictive Cyber Attack Detection Using Machine Learning</dc:subject>
  <dc:creator>Kimi</dc:creator>
  <cp:lastModifiedBy>shourya bansal</cp:lastModifiedBy>
  <cp:revision>2</cp:revision>
  <dcterms:created xsi:type="dcterms:W3CDTF">2026-02-04T10:01:16Z</dcterms:created>
  <dcterms:modified xsi:type="dcterms:W3CDTF">2026-02-04T10:27:48Z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{"Label":"Predictive Cyber Attack Detection Using Machine Learning","ContentProducer":"001191110108MACG2KBH8F10000","ProduceID":"19c28171-10c2-89f9-8000-0000552ec98f","ReservedCode1":"","ContentPropagator":"001191110108MACG2KBH8F20000","PropagateID":"19c28171-10c2-89f9-8000-0000552ec98f","ReservedCode2":""}</vt:lpwstr>
  </property>
</Properties>
</file>